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7" r:id="rId2"/>
    <p:sldId id="2002" r:id="rId3"/>
    <p:sldId id="1989" r:id="rId4"/>
    <p:sldId id="2003" r:id="rId5"/>
    <p:sldId id="1988" r:id="rId6"/>
    <p:sldId id="2005" r:id="rId7"/>
    <p:sldId id="2004" r:id="rId8"/>
    <p:sldId id="1979" r:id="rId9"/>
    <p:sldId id="1991" r:id="rId10"/>
    <p:sldId id="1999" r:id="rId11"/>
    <p:sldId id="1992" r:id="rId12"/>
    <p:sldId id="1993" r:id="rId13"/>
    <p:sldId id="1980" r:id="rId14"/>
    <p:sldId id="1997" r:id="rId15"/>
    <p:sldId id="1982" r:id="rId16"/>
    <p:sldId id="1981" r:id="rId17"/>
    <p:sldId id="1995" r:id="rId18"/>
    <p:sldId id="1983" r:id="rId19"/>
    <p:sldId id="2000" r:id="rId20"/>
    <p:sldId id="1984" r:id="rId21"/>
    <p:sldId id="2006" r:id="rId22"/>
    <p:sldId id="2012" r:id="rId23"/>
    <p:sldId id="2010" r:id="rId24"/>
    <p:sldId id="2008" r:id="rId25"/>
    <p:sldId id="2007" r:id="rId26"/>
    <p:sldId id="2009" r:id="rId27"/>
    <p:sldId id="2013" r:id="rId28"/>
    <p:sldId id="2014" r:id="rId29"/>
    <p:sldId id="2015" r:id="rId30"/>
    <p:sldId id="2018" r:id="rId31"/>
    <p:sldId id="2017" r:id="rId32"/>
    <p:sldId id="1977" r:id="rId33"/>
    <p:sldId id="2023" r:id="rId34"/>
    <p:sldId id="2024" r:id="rId35"/>
    <p:sldId id="2033" r:id="rId36"/>
    <p:sldId id="2021" r:id="rId37"/>
    <p:sldId id="2028" r:id="rId38"/>
    <p:sldId id="2030" r:id="rId39"/>
    <p:sldId id="2031" r:id="rId40"/>
    <p:sldId id="2032" r:id="rId41"/>
    <p:sldId id="2027" r:id="rId42"/>
    <p:sldId id="2034" r:id="rId43"/>
    <p:sldId id="2038" r:id="rId44"/>
    <p:sldId id="2037" r:id="rId45"/>
    <p:sldId id="2035" r:id="rId46"/>
    <p:sldId id="2029" r:id="rId47"/>
    <p:sldId id="2039" r:id="rId48"/>
    <p:sldId id="2040" r:id="rId49"/>
    <p:sldId id="2043" r:id="rId50"/>
    <p:sldId id="2020" r:id="rId51"/>
    <p:sldId id="2042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FC0"/>
    <a:srgbClr val="004FEE"/>
    <a:srgbClr val="01C121"/>
    <a:srgbClr val="0754EE"/>
    <a:srgbClr val="2909E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7" autoAdjust="0"/>
    <p:restoredTop sz="91575" autoAdjust="0"/>
  </p:normalViewPr>
  <p:slideViewPr>
    <p:cSldViewPr>
      <p:cViewPr>
        <p:scale>
          <a:sx n="75" d="100"/>
          <a:sy n="75" d="100"/>
        </p:scale>
        <p:origin x="1416" y="10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2491"/>
    </p:cViewPr>
  </p:sorterViewPr>
  <p:notesViewPr>
    <p:cSldViewPr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6F61-56C1-4047-A4F9-CF779CDACB3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C85C0-1A27-4A02-BDA5-D09D3CC96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762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BB87E-1297-490A-A198-5F9BD8DE81E0}" type="datetimeFigureOut">
              <a:rPr lang="zh-CN" altLang="en-US" smtClean="0"/>
              <a:pPr/>
              <a:t>2023/5/21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FD8A1-0371-45B6-9CD7-E621CF11A0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28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63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55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02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219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78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2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78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37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FD8A1-0371-45B6-9CD7-E621CF11A09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93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BCCC-C179-43C8-A7D1-F7FE7BAF751E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7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4E60-5649-452F-B50B-6F2A78DEB5E8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36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340F-F5C0-4668-99DB-A22A8ED4EC8D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40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8E0A-6C68-4A6F-A252-0D70F06A310F}" type="datetime1">
              <a:rPr lang="zh-CN" altLang="en-US" smtClean="0"/>
              <a:t>2023/5/21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839569"/>
            <a:ext cx="10937965" cy="0"/>
          </a:xfrm>
          <a:prstGeom prst="line">
            <a:avLst/>
          </a:prstGeom>
          <a:ln w="762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323705" y="6254968"/>
            <a:ext cx="10851871" cy="0"/>
          </a:xfrm>
          <a:prstGeom prst="line">
            <a:avLst/>
          </a:prstGeom>
          <a:ln w="762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319" y="6359124"/>
            <a:ext cx="2731940" cy="4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8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75052-65C4-46DF-BD33-EB7D9B832C04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21786" y="908720"/>
            <a:ext cx="12161591" cy="92530"/>
            <a:chOff x="16339" y="908720"/>
            <a:chExt cx="9121193" cy="92530"/>
          </a:xfrm>
        </p:grpSpPr>
        <p:sp>
          <p:nvSpPr>
            <p:cNvPr id="8" name="矩形 7"/>
            <p:cNvSpPr/>
            <p:nvPr/>
          </p:nvSpPr>
          <p:spPr>
            <a:xfrm>
              <a:off x="16339" y="914850"/>
              <a:ext cx="360000" cy="8640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8"/>
            <p:cNvSpPr/>
            <p:nvPr/>
          </p:nvSpPr>
          <p:spPr>
            <a:xfrm>
              <a:off x="438516" y="908720"/>
              <a:ext cx="8280000" cy="9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777532" y="908720"/>
              <a:ext cx="360000" cy="8640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6556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E4BB5-5761-4B12-9884-27C607F02B6E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99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F1BD9-F8C9-4865-9AE8-83390807C314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4D18-4C3F-47A9-94E3-1B34D4299F10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83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03FE-8B42-4F0F-8996-96C8B9C4C7DC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86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88E7F-DA4C-4AEF-B995-B0CE23800DB1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74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9C4F-9A4C-4D21-AB5B-2B8DC99036A2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9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84D0-5E2A-4D12-8482-4509E02CB167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0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EDC3-73AD-4943-B9D7-A396FDBC92C9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C8203-2D36-43C4-908F-60CAD0378C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12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3.png"/><Relationship Id="rId5" Type="http://schemas.openxmlformats.org/officeDocument/2006/relationships/image" Target="../media/image25.png"/><Relationship Id="rId10" Type="http://schemas.openxmlformats.org/officeDocument/2006/relationships/image" Target="../media/image42.png"/><Relationship Id="rId4" Type="http://schemas.openxmlformats.org/officeDocument/2006/relationships/image" Target="../media/image24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.xml"/><Relationship Id="rId7" Type="http://schemas.openxmlformats.org/officeDocument/2006/relationships/image" Target="../media/image4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7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6.xml"/><Relationship Id="rId7" Type="http://schemas.openxmlformats.org/officeDocument/2006/relationships/image" Target="../media/image5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8.png"/><Relationship Id="rId17" Type="http://schemas.openxmlformats.org/officeDocument/2006/relationships/image" Target="../media/image49.png"/><Relationship Id="rId2" Type="http://schemas.openxmlformats.org/officeDocument/2006/relationships/tags" Target="../tags/tag8.xml"/><Relationship Id="rId16" Type="http://schemas.openxmlformats.org/officeDocument/2006/relationships/image" Target="../media/image48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57.png"/><Relationship Id="rId5" Type="http://schemas.openxmlformats.org/officeDocument/2006/relationships/tags" Target="../tags/tag11.xml"/><Relationship Id="rId15" Type="http://schemas.openxmlformats.org/officeDocument/2006/relationships/image" Target="../media/image47.png"/><Relationship Id="rId10" Type="http://schemas.openxmlformats.org/officeDocument/2006/relationships/image" Target="../media/image56.png"/><Relationship Id="rId4" Type="http://schemas.openxmlformats.org/officeDocument/2006/relationships/tags" Target="../tags/tag10.xml"/><Relationship Id="rId9" Type="http://schemas.openxmlformats.org/officeDocument/2006/relationships/image" Target="../media/image55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16.xml"/><Relationship Id="rId7" Type="http://schemas.openxmlformats.org/officeDocument/2006/relationships/image" Target="../media/image63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9.png"/><Relationship Id="rId17" Type="http://schemas.openxmlformats.org/officeDocument/2006/relationships/image" Target="../media/image49.png"/><Relationship Id="rId2" Type="http://schemas.openxmlformats.org/officeDocument/2006/relationships/tags" Target="../tags/tag18.xml"/><Relationship Id="rId16" Type="http://schemas.openxmlformats.org/officeDocument/2006/relationships/image" Target="../media/image48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68.png"/><Relationship Id="rId5" Type="http://schemas.openxmlformats.org/officeDocument/2006/relationships/tags" Target="../tags/tag21.xml"/><Relationship Id="rId15" Type="http://schemas.openxmlformats.org/officeDocument/2006/relationships/image" Target="../media/image47.png"/><Relationship Id="rId10" Type="http://schemas.openxmlformats.org/officeDocument/2006/relationships/image" Target="../media/image67.png"/><Relationship Id="rId4" Type="http://schemas.openxmlformats.org/officeDocument/2006/relationships/tags" Target="../tags/tag20.xml"/><Relationship Id="rId9" Type="http://schemas.openxmlformats.org/officeDocument/2006/relationships/image" Target="../media/image66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5.xml"/><Relationship Id="rId7" Type="http://schemas.openxmlformats.org/officeDocument/2006/relationships/image" Target="../media/image6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8.png"/><Relationship Id="rId5" Type="http://schemas.openxmlformats.org/officeDocument/2006/relationships/image" Target="../media/image53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47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59FF51-7679-2325-FA29-770547B6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" y="939772"/>
            <a:ext cx="1841770" cy="184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82FCBCB-E637-41B7-87FA-074B74A89B52}"/>
              </a:ext>
            </a:extLst>
          </p:cNvPr>
          <p:cNvSpPr txBox="1">
            <a:spLocks/>
          </p:cNvSpPr>
          <p:nvPr/>
        </p:nvSpPr>
        <p:spPr>
          <a:xfrm>
            <a:off x="2634826" y="1860657"/>
            <a:ext cx="6922347" cy="1681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金山凹陷反射波速度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建模流程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28997C-EF58-809E-74D2-9ED676579DDC}"/>
              </a:ext>
            </a:extLst>
          </p:cNvPr>
          <p:cNvSpPr txBox="1"/>
          <p:nvPr/>
        </p:nvSpPr>
        <p:spPr>
          <a:xfrm>
            <a:off x="3041072" y="3933056"/>
            <a:ext cx="6109854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武泗海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2023.5.17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1F361C92-3494-4BCF-B217-C8C182FDBF67}"/>
              </a:ext>
            </a:extLst>
          </p:cNvPr>
          <p:cNvSpPr txBox="1"/>
          <p:nvPr/>
        </p:nvSpPr>
        <p:spPr>
          <a:xfrm>
            <a:off x="1650218" y="5589000"/>
            <a:ext cx="109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B17042-181B-4EC4-A27D-E356C874686C}"/>
              </a:ext>
            </a:extLst>
          </p:cNvPr>
          <p:cNvSpPr txBox="1"/>
          <p:nvPr/>
        </p:nvSpPr>
        <p:spPr>
          <a:xfrm>
            <a:off x="5538853" y="5589000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17.8km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9D1F649-46EC-4158-A905-114103357633}"/>
              </a:ext>
            </a:extLst>
          </p:cNvPr>
          <p:cNvSpPr txBox="1"/>
          <p:nvPr/>
        </p:nvSpPr>
        <p:spPr>
          <a:xfrm>
            <a:off x="9753978" y="5589000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25.8km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5CF8CBB0-D15C-4B12-B330-D50C269C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8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DFFA5B47-EF94-45DD-B61F-F22A2D151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08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416C360B-E4AA-409E-85CE-37C5E627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97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97C954E-C736-4249-A95E-5F2B5AA1FB16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初始数据匹配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单道归一化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3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Picture 20" descr="同济logo-2">
            <a:extLst>
              <a:ext uri="{FF2B5EF4-FFF2-40B4-BE49-F238E27FC236}">
                <a16:creationId xmlns:a16="http://schemas.microsoft.com/office/drawing/2014/main" id="{34577D13-3486-4A14-A01A-B6C632B3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17053C-5DF0-48C8-A9A3-3546ACC7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3103BA-48B2-4198-85B0-8EBB0C589ADE}"/>
              </a:ext>
            </a:extLst>
          </p:cNvPr>
          <p:cNvSpPr txBox="1"/>
          <p:nvPr/>
        </p:nvSpPr>
        <p:spPr>
          <a:xfrm>
            <a:off x="1343472" y="6033185"/>
            <a:ext cx="100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假设近偏移距是准确；获得初始反射率；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利用初始反射率反偏移获得近、远偏移距反射数据（近偏移距的残差较小，突出远偏移距）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040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196FA9-4EE3-4EC5-88B2-432186E8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6" name="Picture 20" descr="同济logo-2">
            <a:extLst>
              <a:ext uri="{FF2B5EF4-FFF2-40B4-BE49-F238E27FC236}">
                <a16:creationId xmlns:a16="http://schemas.microsoft.com/office/drawing/2014/main" id="{A65D91F1-0B20-409A-99BE-72750FC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FDF7E889-7FB1-4FCF-BAD7-BEA07E01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15" y="869619"/>
            <a:ext cx="575357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69F8AFF2-CB0B-4604-A685-AFE54DC0E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1" y="1916832"/>
            <a:ext cx="583071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369518FB-0C38-47C2-B1E0-EFDF01AB0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14" y="3604817"/>
            <a:ext cx="575357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00AA9D-AD35-480F-AEE6-D0B57AE8E7A7}"/>
              </a:ext>
            </a:extLst>
          </p:cNvPr>
          <p:cNvSpPr txBox="1"/>
          <p:nvPr/>
        </p:nvSpPr>
        <p:spPr>
          <a:xfrm>
            <a:off x="40077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原始梯度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BA033D-0AE4-4850-8755-F9B0B3550777}"/>
              </a:ext>
            </a:extLst>
          </p:cNvPr>
          <p:cNvSpPr txBox="1"/>
          <p:nvPr/>
        </p:nvSpPr>
        <p:spPr>
          <a:xfrm>
            <a:off x="9697424" y="293505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平滑梯度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55B6FA-EA0E-4D17-8821-8D15C8D4DC93}"/>
              </a:ext>
            </a:extLst>
          </p:cNvPr>
          <p:cNvSpPr txBox="1"/>
          <p:nvPr/>
        </p:nvSpPr>
        <p:spPr>
          <a:xfrm>
            <a:off x="9768408" y="55892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深度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AE4320C-1592-47F7-8E74-7BBBFFB56171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各向同性反演</a:t>
            </a:r>
          </a:p>
        </p:txBody>
      </p:sp>
    </p:spTree>
    <p:extLst>
      <p:ext uri="{BB962C8B-B14F-4D97-AF65-F5344CB8AC3E}">
        <p14:creationId xmlns:p14="http://schemas.microsoft.com/office/powerpoint/2010/main" val="106478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465ED0-551A-4B6D-86C0-F6A63FAF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45E600A4-E7C0-4499-BA00-90BE49369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5" y="1196752"/>
            <a:ext cx="1166142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291127-5D7C-41D6-A0AC-9948A51C4508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各向同性反演</a:t>
            </a:r>
          </a:p>
        </p:txBody>
      </p:sp>
      <p:pic>
        <p:nvPicPr>
          <p:cNvPr id="14" name="Picture 20" descr="同济logo-2">
            <a:extLst>
              <a:ext uri="{FF2B5EF4-FFF2-40B4-BE49-F238E27FC236}">
                <a16:creationId xmlns:a16="http://schemas.microsoft.com/office/drawing/2014/main" id="{219E9285-B19D-453B-BBCF-73D67164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90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DFDA33DA-8181-4DBE-87DD-3D5D331B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080000"/>
            <a:ext cx="1122045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196FA9-4EE3-4EC5-88B2-432186E8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Picture 20" descr="同济logo-2">
            <a:extLst>
              <a:ext uri="{FF2B5EF4-FFF2-40B4-BE49-F238E27FC236}">
                <a16:creationId xmlns:a16="http://schemas.microsoft.com/office/drawing/2014/main" id="{A65D91F1-0B20-409A-99BE-72750FC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D0DF6C0-D9C6-499D-BD7B-A3EFCB85FD7A}"/>
              </a:ext>
            </a:extLst>
          </p:cNvPr>
          <p:cNvGrpSpPr/>
          <p:nvPr/>
        </p:nvGrpSpPr>
        <p:grpSpPr>
          <a:xfrm>
            <a:off x="360000" y="1080000"/>
            <a:ext cx="11220450" cy="5286375"/>
            <a:chOff x="360000" y="1080000"/>
            <a:chExt cx="11220450" cy="52863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F98A368-8435-4552-AD96-82CF5805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1080000"/>
              <a:ext cx="11220450" cy="528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E5046ED2-C6A6-45F1-84ED-B0546AEA1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3933056"/>
              <a:ext cx="21602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2C49FA9-D303-476E-ADF6-CCC4BFFC0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3592" y="3950279"/>
              <a:ext cx="21602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8D2BC5A-D64D-4C8B-89D4-326779711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8288" y="4149080"/>
              <a:ext cx="21602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7D147B4-35E9-4C55-AFF5-6687A4FB3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1984" y="4005064"/>
              <a:ext cx="21602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059A9E8-EEB7-40C9-8F28-05E025CD5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888" y="3645024"/>
              <a:ext cx="21602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70B2339-001D-458C-A34F-8E759C60C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888" y="4005064"/>
              <a:ext cx="21602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52C59F3-5A22-45A6-9F36-3E62A24614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3792" y="4005064"/>
              <a:ext cx="21602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AFA1B8C-6E7B-4267-BB46-5A0AC0A11287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各向同性反演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6481F2-E68F-46CB-AC18-71E7D331EB0B}"/>
              </a:ext>
            </a:extLst>
          </p:cNvPr>
          <p:cNvSpPr/>
          <p:nvPr/>
        </p:nvSpPr>
        <p:spPr>
          <a:xfrm>
            <a:off x="839416" y="1988845"/>
            <a:ext cx="4464496" cy="34472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C984854-D88A-4A4A-A29B-EF409BDD5098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数据匹配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单道归一化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3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361C92-3494-4BCF-B217-C8C182FDBF67}"/>
              </a:ext>
            </a:extLst>
          </p:cNvPr>
          <p:cNvSpPr txBox="1"/>
          <p:nvPr/>
        </p:nvSpPr>
        <p:spPr>
          <a:xfrm>
            <a:off x="1650218" y="5589000"/>
            <a:ext cx="109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B17042-181B-4EC4-A27D-E356C874686C}"/>
              </a:ext>
            </a:extLst>
          </p:cNvPr>
          <p:cNvSpPr txBox="1"/>
          <p:nvPr/>
        </p:nvSpPr>
        <p:spPr>
          <a:xfrm>
            <a:off x="5538853" y="5589000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17.8km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9D1F649-46EC-4158-A905-114103357633}"/>
              </a:ext>
            </a:extLst>
          </p:cNvPr>
          <p:cNvSpPr txBox="1"/>
          <p:nvPr/>
        </p:nvSpPr>
        <p:spPr>
          <a:xfrm>
            <a:off x="9753978" y="5589000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25.8km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5CF8CBB0-D15C-4B12-B330-D50C269C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8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DFFA5B47-EF94-45DD-B61F-F22A2D151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08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416C360B-E4AA-409E-85CE-37C5E627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97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B8D67778-475F-4B58-BE4D-FC86B815F48C}"/>
              </a:ext>
            </a:extLst>
          </p:cNvPr>
          <p:cNvGrpSpPr/>
          <p:nvPr/>
        </p:nvGrpSpPr>
        <p:grpSpPr>
          <a:xfrm>
            <a:off x="131818" y="1269000"/>
            <a:ext cx="11831480" cy="4320000"/>
            <a:chOff x="131818" y="1269000"/>
            <a:chExt cx="11831480" cy="4320000"/>
          </a:xfrm>
        </p:grpSpPr>
        <p:pic>
          <p:nvPicPr>
            <p:cNvPr id="13344" name="Picture 32">
              <a:extLst>
                <a:ext uri="{FF2B5EF4-FFF2-40B4-BE49-F238E27FC236}">
                  <a16:creationId xmlns:a16="http://schemas.microsoft.com/office/drawing/2014/main" id="{CE578873-115F-486D-AAC5-3BF90A5F6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8597" y="1269000"/>
              <a:ext cx="375470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46" name="Picture 34">
              <a:extLst>
                <a:ext uri="{FF2B5EF4-FFF2-40B4-BE49-F238E27FC236}">
                  <a16:creationId xmlns:a16="http://schemas.microsoft.com/office/drawing/2014/main" id="{94EA432D-6EBD-478A-8E12-AE032E23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18" y="1269000"/>
              <a:ext cx="375470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48" name="Picture 36">
              <a:extLst>
                <a:ext uri="{FF2B5EF4-FFF2-40B4-BE49-F238E27FC236}">
                  <a16:creationId xmlns:a16="http://schemas.microsoft.com/office/drawing/2014/main" id="{11BAC98F-9206-4D6B-993E-D49BB2E2D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208" y="1269000"/>
              <a:ext cx="375470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0" descr="同济logo-2">
            <a:extLst>
              <a:ext uri="{FF2B5EF4-FFF2-40B4-BE49-F238E27FC236}">
                <a16:creationId xmlns:a16="http://schemas.microsoft.com/office/drawing/2014/main" id="{833FF15F-7DCE-4290-85E3-19446AD46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37B1E7B-F820-4D4B-89B4-680B6242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91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196FA9-4EE3-4EC5-88B2-432186E8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174D0D-9CF2-4AF8-B52E-2B45DFD27829}"/>
              </a:ext>
            </a:extLst>
          </p:cNvPr>
          <p:cNvSpPr txBox="1"/>
          <p:nvPr/>
        </p:nvSpPr>
        <p:spPr>
          <a:xfrm>
            <a:off x="124650" y="253893"/>
            <a:ext cx="5755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各向同性反演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=》</a:t>
            </a: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各向异性反演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B563C7-9AA0-44E5-BE1E-339F2AC79BAC}"/>
              </a:ext>
            </a:extLst>
          </p:cNvPr>
          <p:cNvGrpSpPr/>
          <p:nvPr/>
        </p:nvGrpSpPr>
        <p:grpSpPr>
          <a:xfrm>
            <a:off x="137548" y="1772816"/>
            <a:ext cx="11704675" cy="3528392"/>
            <a:chOff x="911424" y="1412776"/>
            <a:chExt cx="11704675" cy="352839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5BE4929-3B12-4C35-8808-D1A883E24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24" y="1412776"/>
              <a:ext cx="7468949" cy="352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A1BF2680-6D42-4EED-8D72-D871CF832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2264" y="1412776"/>
              <a:ext cx="4143835" cy="35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C1E253B-5A27-4121-BBDF-DE883B7131F5}"/>
              </a:ext>
            </a:extLst>
          </p:cNvPr>
          <p:cNvGrpSpPr/>
          <p:nvPr/>
        </p:nvGrpSpPr>
        <p:grpSpPr>
          <a:xfrm>
            <a:off x="137548" y="1772816"/>
            <a:ext cx="11712624" cy="3537012"/>
            <a:chOff x="0" y="1764196"/>
            <a:chExt cx="11712624" cy="3537012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BD3863BB-B037-4FC0-98E6-5EC7CD0C8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64196"/>
              <a:ext cx="7468951" cy="352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CBDF32-C07E-45AA-B5EF-64993701C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024" y="1773407"/>
              <a:ext cx="4143600" cy="3527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0" descr="同济logo-2">
            <a:extLst>
              <a:ext uri="{FF2B5EF4-FFF2-40B4-BE49-F238E27FC236}">
                <a16:creationId xmlns:a16="http://schemas.microsoft.com/office/drawing/2014/main" id="{630CDCE7-A97C-4434-9245-DC205C63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A44770-7CEA-4B60-AAFC-363592E4F8E2}"/>
              </a:ext>
            </a:extLst>
          </p:cNvPr>
          <p:cNvSpPr/>
          <p:nvPr/>
        </p:nvSpPr>
        <p:spPr>
          <a:xfrm>
            <a:off x="1611310" y="5387084"/>
            <a:ext cx="3873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全偏移距</a:t>
            </a:r>
            <a:r>
              <a:rPr lang="en-US" altLang="zh-CN" dirty="0"/>
              <a:t>(ISO)</a:t>
            </a:r>
            <a:r>
              <a:rPr lang="zh-CN" altLang="en-US" dirty="0"/>
              <a:t>已经无法拉平远偏移距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3151FD5-EAEE-4A5A-B373-1C4EE69B4D91}"/>
              </a:ext>
            </a:extLst>
          </p:cNvPr>
          <p:cNvSpPr/>
          <p:nvPr/>
        </p:nvSpPr>
        <p:spPr>
          <a:xfrm>
            <a:off x="5466207" y="5459631"/>
            <a:ext cx="339846" cy="22423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4E6C80-95F7-4347-93E0-D2B5C22CEAF9}"/>
              </a:ext>
            </a:extLst>
          </p:cNvPr>
          <p:cNvSpPr/>
          <p:nvPr/>
        </p:nvSpPr>
        <p:spPr>
          <a:xfrm>
            <a:off x="5787774" y="5387084"/>
            <a:ext cx="5311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远偏移距</a:t>
            </a:r>
            <a:r>
              <a:rPr lang="en-US" altLang="zh-CN" dirty="0"/>
              <a:t>(ISO)</a:t>
            </a:r>
            <a:r>
              <a:rPr lang="zh-CN" altLang="en-US" dirty="0"/>
              <a:t>导致深层远偏移距拉平，但浅层上翘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56197CB-DE7B-494F-89C6-42D9F4E06DA1}"/>
              </a:ext>
            </a:extLst>
          </p:cNvPr>
          <p:cNvGrpSpPr/>
          <p:nvPr/>
        </p:nvGrpSpPr>
        <p:grpSpPr>
          <a:xfrm>
            <a:off x="5519936" y="5842293"/>
            <a:ext cx="1924022" cy="733697"/>
            <a:chOff x="5519936" y="5842293"/>
            <a:chExt cx="1924022" cy="73369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5424334-2353-423E-BE1B-3B8E47345003}"/>
                </a:ext>
              </a:extLst>
            </p:cNvPr>
            <p:cNvSpPr txBox="1"/>
            <p:nvPr/>
          </p:nvSpPr>
          <p:spPr>
            <a:xfrm>
              <a:off x="5519936" y="6206658"/>
              <a:ext cx="1924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远偏移距</a:t>
              </a:r>
              <a:r>
                <a:rPr lang="en-US" altLang="zh-CN" dirty="0"/>
                <a:t>(VTI)</a:t>
              </a:r>
              <a:endParaRPr lang="zh-CN" altLang="en-US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9A25315A-6741-4C79-B434-2FCFBA2FD368}"/>
                </a:ext>
              </a:extLst>
            </p:cNvPr>
            <p:cNvSpPr/>
            <p:nvPr/>
          </p:nvSpPr>
          <p:spPr>
            <a:xfrm rot="5400000">
              <a:off x="6110204" y="5900096"/>
              <a:ext cx="339846" cy="22423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66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4">
            <a:extLst>
              <a:ext uri="{FF2B5EF4-FFF2-40B4-BE49-F238E27FC236}">
                <a16:creationId xmlns:a16="http://schemas.microsoft.com/office/drawing/2014/main" id="{9080297D-93D5-4CF4-B520-9A2E7A13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080000"/>
            <a:ext cx="1166142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196FA9-4EE3-4EC5-88B2-432186E8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Picture 20" descr="同济logo-2">
            <a:extLst>
              <a:ext uri="{FF2B5EF4-FFF2-40B4-BE49-F238E27FC236}">
                <a16:creationId xmlns:a16="http://schemas.microsoft.com/office/drawing/2014/main" id="{A65D91F1-0B20-409A-99BE-72750FC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38F28257-9642-4894-8E51-ECFBE352B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080000"/>
            <a:ext cx="1166142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FA6311E-223A-4C77-A43B-E7B8938C1C1A}"/>
              </a:ext>
            </a:extLst>
          </p:cNvPr>
          <p:cNvSpPr txBox="1"/>
          <p:nvPr/>
        </p:nvSpPr>
        <p:spPr>
          <a:xfrm>
            <a:off x="124650" y="253893"/>
            <a:ext cx="5755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各向异性反演</a:t>
            </a:r>
          </a:p>
        </p:txBody>
      </p:sp>
    </p:spTree>
    <p:extLst>
      <p:ext uri="{BB962C8B-B14F-4D97-AF65-F5344CB8AC3E}">
        <p14:creationId xmlns:p14="http://schemas.microsoft.com/office/powerpoint/2010/main" val="18067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196FA9-4EE3-4EC5-88B2-432186E8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Picture 20" descr="同济logo-2">
            <a:extLst>
              <a:ext uri="{FF2B5EF4-FFF2-40B4-BE49-F238E27FC236}">
                <a16:creationId xmlns:a16="http://schemas.microsoft.com/office/drawing/2014/main" id="{A65D91F1-0B20-409A-99BE-72750FC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1BA6AAD-2049-4087-A008-52759B7C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080000"/>
            <a:ext cx="11421000" cy="50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3D71D5-F162-4B5F-AFD3-B0B51D81CE51}"/>
              </a:ext>
            </a:extLst>
          </p:cNvPr>
          <p:cNvSpPr txBox="1"/>
          <p:nvPr/>
        </p:nvSpPr>
        <p:spPr>
          <a:xfrm>
            <a:off x="124650" y="253893"/>
            <a:ext cx="5755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各向异性反演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EF00DAC-739F-4EF3-928B-97F4D18D8D9C}"/>
              </a:ext>
            </a:extLst>
          </p:cNvPr>
          <p:cNvCxnSpPr>
            <a:cxnSpLocks/>
          </p:cNvCxnSpPr>
          <p:nvPr/>
        </p:nvCxnSpPr>
        <p:spPr>
          <a:xfrm flipV="1">
            <a:off x="1991544" y="4509120"/>
            <a:ext cx="72008" cy="4320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4E12D5F-202C-4081-9232-54A1665E62D0}"/>
              </a:ext>
            </a:extLst>
          </p:cNvPr>
          <p:cNvCxnSpPr>
            <a:cxnSpLocks/>
          </p:cNvCxnSpPr>
          <p:nvPr/>
        </p:nvCxnSpPr>
        <p:spPr>
          <a:xfrm flipV="1">
            <a:off x="4151784" y="4747137"/>
            <a:ext cx="72008" cy="4320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5100C59-FCE0-446E-B5F5-22E8E3F0DAF6}"/>
              </a:ext>
            </a:extLst>
          </p:cNvPr>
          <p:cNvCxnSpPr>
            <a:cxnSpLocks/>
          </p:cNvCxnSpPr>
          <p:nvPr/>
        </p:nvCxnSpPr>
        <p:spPr>
          <a:xfrm flipV="1">
            <a:off x="7248128" y="4531113"/>
            <a:ext cx="72008" cy="4320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93332E7-2EAD-4F01-951E-85A3BE296D76}"/>
              </a:ext>
            </a:extLst>
          </p:cNvPr>
          <p:cNvSpPr txBox="1"/>
          <p:nvPr/>
        </p:nvSpPr>
        <p:spPr>
          <a:xfrm>
            <a:off x="767408" y="617168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沿深度缩放！ </a:t>
            </a:r>
          </a:p>
        </p:txBody>
      </p:sp>
    </p:spTree>
    <p:extLst>
      <p:ext uri="{BB962C8B-B14F-4D97-AF65-F5344CB8AC3E}">
        <p14:creationId xmlns:p14="http://schemas.microsoft.com/office/powerpoint/2010/main" val="222217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93989D14-FD4D-4E1F-B17C-FB9DAF88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080000"/>
            <a:ext cx="1122045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F5643E-341F-4FDB-874D-FCCDA171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D54708-D01B-48A8-9C6E-91C55330216D}"/>
              </a:ext>
            </a:extLst>
          </p:cNvPr>
          <p:cNvSpPr txBox="1"/>
          <p:nvPr/>
        </p:nvSpPr>
        <p:spPr>
          <a:xfrm>
            <a:off x="124650" y="253893"/>
            <a:ext cx="5755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各向异性反演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02A4296-7B78-4DCF-AB06-82009813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080000"/>
            <a:ext cx="1122045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7A31464-7815-443A-A6B9-5B90A12EFCDC}"/>
              </a:ext>
            </a:extLst>
          </p:cNvPr>
          <p:cNvCxnSpPr>
            <a:cxnSpLocks/>
          </p:cNvCxnSpPr>
          <p:nvPr/>
        </p:nvCxnSpPr>
        <p:spPr>
          <a:xfrm flipH="1">
            <a:off x="3287688" y="3933056"/>
            <a:ext cx="21602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630B5BF-143B-44B3-8F51-19F4C4ED15FD}"/>
              </a:ext>
            </a:extLst>
          </p:cNvPr>
          <p:cNvCxnSpPr>
            <a:cxnSpLocks/>
          </p:cNvCxnSpPr>
          <p:nvPr/>
        </p:nvCxnSpPr>
        <p:spPr>
          <a:xfrm flipH="1">
            <a:off x="2423592" y="3950279"/>
            <a:ext cx="21602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7F5DBBF-0350-49C1-B229-5A5BCA9CB07F}"/>
              </a:ext>
            </a:extLst>
          </p:cNvPr>
          <p:cNvCxnSpPr>
            <a:cxnSpLocks/>
          </p:cNvCxnSpPr>
          <p:nvPr/>
        </p:nvCxnSpPr>
        <p:spPr>
          <a:xfrm flipH="1">
            <a:off x="5951984" y="4005064"/>
            <a:ext cx="21602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67BC96F-4915-4AD7-941E-5A8295E3C304}"/>
              </a:ext>
            </a:extLst>
          </p:cNvPr>
          <p:cNvCxnSpPr>
            <a:cxnSpLocks/>
          </p:cNvCxnSpPr>
          <p:nvPr/>
        </p:nvCxnSpPr>
        <p:spPr>
          <a:xfrm flipH="1">
            <a:off x="5087888" y="3645024"/>
            <a:ext cx="21602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20B88D5-BC58-4475-B0AE-92B028AA8020}"/>
              </a:ext>
            </a:extLst>
          </p:cNvPr>
          <p:cNvCxnSpPr>
            <a:cxnSpLocks/>
          </p:cNvCxnSpPr>
          <p:nvPr/>
        </p:nvCxnSpPr>
        <p:spPr>
          <a:xfrm flipH="1">
            <a:off x="5087888" y="4005064"/>
            <a:ext cx="21602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9E30D4E-15E4-498F-858E-ACCACC86C29A}"/>
              </a:ext>
            </a:extLst>
          </p:cNvPr>
          <p:cNvCxnSpPr>
            <a:cxnSpLocks/>
          </p:cNvCxnSpPr>
          <p:nvPr/>
        </p:nvCxnSpPr>
        <p:spPr>
          <a:xfrm flipH="1">
            <a:off x="4223792" y="4005064"/>
            <a:ext cx="21602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94AFA1-ACBD-4DD3-B7E1-2FD6FD767417}"/>
              </a:ext>
            </a:extLst>
          </p:cNvPr>
          <p:cNvCxnSpPr>
            <a:cxnSpLocks/>
          </p:cNvCxnSpPr>
          <p:nvPr/>
        </p:nvCxnSpPr>
        <p:spPr>
          <a:xfrm flipH="1">
            <a:off x="8688288" y="4149080"/>
            <a:ext cx="21602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4329C6-D347-4331-8480-F865301A87B8}"/>
              </a:ext>
            </a:extLst>
          </p:cNvPr>
          <p:cNvSpPr txBox="1"/>
          <p:nvPr/>
        </p:nvSpPr>
        <p:spPr>
          <a:xfrm>
            <a:off x="767408" y="6366375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同时拉平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浅层、中深度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的道集</a:t>
            </a:r>
          </a:p>
        </p:txBody>
      </p:sp>
      <p:pic>
        <p:nvPicPr>
          <p:cNvPr id="22" name="Picture 20" descr="同济logo-2">
            <a:extLst>
              <a:ext uri="{FF2B5EF4-FFF2-40B4-BE49-F238E27FC236}">
                <a16:creationId xmlns:a16="http://schemas.microsoft.com/office/drawing/2014/main" id="{EEACBE74-436A-4DF3-8ADC-E3B45BA6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48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C984854-D88A-4A4A-A29B-EF409BDD5098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数据匹配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单道归一化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3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361C92-3494-4BCF-B217-C8C182FDBF67}"/>
              </a:ext>
            </a:extLst>
          </p:cNvPr>
          <p:cNvSpPr txBox="1"/>
          <p:nvPr/>
        </p:nvSpPr>
        <p:spPr>
          <a:xfrm>
            <a:off x="1650218" y="5589000"/>
            <a:ext cx="109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B17042-181B-4EC4-A27D-E356C874686C}"/>
              </a:ext>
            </a:extLst>
          </p:cNvPr>
          <p:cNvSpPr txBox="1"/>
          <p:nvPr/>
        </p:nvSpPr>
        <p:spPr>
          <a:xfrm>
            <a:off x="5538853" y="5589000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17.8km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9D1F649-46EC-4158-A905-114103357633}"/>
              </a:ext>
            </a:extLst>
          </p:cNvPr>
          <p:cNvSpPr txBox="1"/>
          <p:nvPr/>
        </p:nvSpPr>
        <p:spPr>
          <a:xfrm>
            <a:off x="9753978" y="5589000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25.8km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14CCAE5-FFBC-4102-94C0-5E0E07E4BED9}"/>
              </a:ext>
            </a:extLst>
          </p:cNvPr>
          <p:cNvGrpSpPr/>
          <p:nvPr/>
        </p:nvGrpSpPr>
        <p:grpSpPr>
          <a:xfrm>
            <a:off x="131818" y="1269000"/>
            <a:ext cx="11831480" cy="5162270"/>
            <a:chOff x="131818" y="1269000"/>
            <a:chExt cx="11831480" cy="516227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592D27F-5D34-49A8-89B5-B62388C116CA}"/>
                </a:ext>
              </a:extLst>
            </p:cNvPr>
            <p:cNvGrpSpPr/>
            <p:nvPr/>
          </p:nvGrpSpPr>
          <p:grpSpPr>
            <a:xfrm>
              <a:off x="131818" y="1269000"/>
              <a:ext cx="11831480" cy="4320000"/>
              <a:chOff x="131818" y="1269000"/>
              <a:chExt cx="11831480" cy="4320000"/>
            </a:xfrm>
          </p:grpSpPr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5CF8CBB0-D15C-4B12-B330-D50C269C46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818" y="1269000"/>
                <a:ext cx="3754701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6">
                <a:extLst>
                  <a:ext uri="{FF2B5EF4-FFF2-40B4-BE49-F238E27FC236}">
                    <a16:creationId xmlns:a16="http://schemas.microsoft.com/office/drawing/2014/main" id="{DFFA5B47-EF94-45DD-B61F-F22A2D1512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0208" y="1269000"/>
                <a:ext cx="3754701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8">
                <a:extLst>
                  <a:ext uri="{FF2B5EF4-FFF2-40B4-BE49-F238E27FC236}">
                    <a16:creationId xmlns:a16="http://schemas.microsoft.com/office/drawing/2014/main" id="{416C360B-E4AA-409E-85CE-37C5E62711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597" y="1269000"/>
                <a:ext cx="3754701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A3D22CB-9F7A-45D8-91F8-96DB1F99FAAD}"/>
                </a:ext>
              </a:extLst>
            </p:cNvPr>
            <p:cNvSpPr txBox="1"/>
            <p:nvPr/>
          </p:nvSpPr>
          <p:spPr>
            <a:xfrm>
              <a:off x="5602667" y="6061938"/>
              <a:ext cx="121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初始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E911B73-9766-43FA-AA01-94721419E9E2}"/>
              </a:ext>
            </a:extLst>
          </p:cNvPr>
          <p:cNvGrpSpPr/>
          <p:nvPr/>
        </p:nvGrpSpPr>
        <p:grpSpPr>
          <a:xfrm>
            <a:off x="131818" y="1269000"/>
            <a:ext cx="11831480" cy="5184336"/>
            <a:chOff x="131818" y="1269000"/>
            <a:chExt cx="11831480" cy="51843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8D67778-475F-4B58-BE4D-FC86B815F48C}"/>
                </a:ext>
              </a:extLst>
            </p:cNvPr>
            <p:cNvGrpSpPr/>
            <p:nvPr/>
          </p:nvGrpSpPr>
          <p:grpSpPr>
            <a:xfrm>
              <a:off x="131818" y="1269000"/>
              <a:ext cx="11831480" cy="4320000"/>
              <a:chOff x="131818" y="1269000"/>
              <a:chExt cx="11831480" cy="4320000"/>
            </a:xfrm>
          </p:grpSpPr>
          <p:pic>
            <p:nvPicPr>
              <p:cNvPr id="13344" name="Picture 32">
                <a:extLst>
                  <a:ext uri="{FF2B5EF4-FFF2-40B4-BE49-F238E27FC236}">
                    <a16:creationId xmlns:a16="http://schemas.microsoft.com/office/drawing/2014/main" id="{CE578873-115F-486D-AAC5-3BF90A5F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597" y="1269000"/>
                <a:ext cx="3754701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46" name="Picture 34">
                <a:extLst>
                  <a:ext uri="{FF2B5EF4-FFF2-40B4-BE49-F238E27FC236}">
                    <a16:creationId xmlns:a16="http://schemas.microsoft.com/office/drawing/2014/main" id="{94EA432D-6EBD-478A-8E12-AE032E23DE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818" y="1269000"/>
                <a:ext cx="3754701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48" name="Picture 36">
                <a:extLst>
                  <a:ext uri="{FF2B5EF4-FFF2-40B4-BE49-F238E27FC236}">
                    <a16:creationId xmlns:a16="http://schemas.microsoft.com/office/drawing/2014/main" id="{11BAC98F-9206-4D6B-993E-D49BB2E2D0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0208" y="1269000"/>
                <a:ext cx="3754701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B907C41-5CBB-4754-AB19-9F5C979C8E94}"/>
                </a:ext>
              </a:extLst>
            </p:cNvPr>
            <p:cNvSpPr txBox="1"/>
            <p:nvPr/>
          </p:nvSpPr>
          <p:spPr>
            <a:xfrm>
              <a:off x="5602667" y="6084004"/>
              <a:ext cx="12193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各向同性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822E4B1-D00D-4C80-AAA0-6B16FD12E63C}"/>
              </a:ext>
            </a:extLst>
          </p:cNvPr>
          <p:cNvGrpSpPr/>
          <p:nvPr/>
        </p:nvGrpSpPr>
        <p:grpSpPr>
          <a:xfrm>
            <a:off x="131818" y="1267966"/>
            <a:ext cx="11831480" cy="5185370"/>
            <a:chOff x="131818" y="1267966"/>
            <a:chExt cx="11831480" cy="518537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95A657F-364B-4C28-ACB6-C38568EEB9E7}"/>
                </a:ext>
              </a:extLst>
            </p:cNvPr>
            <p:cNvSpPr txBox="1"/>
            <p:nvPr/>
          </p:nvSpPr>
          <p:spPr>
            <a:xfrm>
              <a:off x="5602667" y="6084004"/>
              <a:ext cx="12193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各向异性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D65DE22-4389-42BE-B3C0-8CE10D992EA5}"/>
                </a:ext>
              </a:extLst>
            </p:cNvPr>
            <p:cNvGrpSpPr/>
            <p:nvPr/>
          </p:nvGrpSpPr>
          <p:grpSpPr>
            <a:xfrm>
              <a:off x="131818" y="1267966"/>
              <a:ext cx="11831480" cy="4320000"/>
              <a:chOff x="131818" y="1269000"/>
              <a:chExt cx="11831480" cy="4320000"/>
            </a:xfrm>
          </p:grpSpPr>
          <p:pic>
            <p:nvPicPr>
              <p:cNvPr id="17410" name="Picture 2">
                <a:extLst>
                  <a:ext uri="{FF2B5EF4-FFF2-40B4-BE49-F238E27FC236}">
                    <a16:creationId xmlns:a16="http://schemas.microsoft.com/office/drawing/2014/main" id="{EED04B21-61AC-4DDB-9494-B90012F74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0208" y="1269000"/>
                <a:ext cx="3754701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4" name="Picture 6">
                <a:extLst>
                  <a:ext uri="{FF2B5EF4-FFF2-40B4-BE49-F238E27FC236}">
                    <a16:creationId xmlns:a16="http://schemas.microsoft.com/office/drawing/2014/main" id="{9E243FD7-5E89-4622-BF6C-D5A7155C56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818" y="1269000"/>
                <a:ext cx="3754701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8" name="Picture 10">
                <a:extLst>
                  <a:ext uri="{FF2B5EF4-FFF2-40B4-BE49-F238E27FC236}">
                    <a16:creationId xmlns:a16="http://schemas.microsoft.com/office/drawing/2014/main" id="{32F70879-1F6F-4E3C-8575-3D8C635E3F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597" y="1269000"/>
                <a:ext cx="3754701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5" name="Picture 20" descr="同济logo-2">
            <a:extLst>
              <a:ext uri="{FF2B5EF4-FFF2-40B4-BE49-F238E27FC236}">
                <a16:creationId xmlns:a16="http://schemas.microsoft.com/office/drawing/2014/main" id="{84867E0A-13F6-4F84-B51C-591027FF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D714D222-25DE-4EEF-AB93-D4796CF7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66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ED213BB-F74E-40FC-91F3-C7D327B03B3A}"/>
              </a:ext>
            </a:extLst>
          </p:cNvPr>
          <p:cNvSpPr txBox="1"/>
          <p:nvPr/>
        </p:nvSpPr>
        <p:spPr>
          <a:xfrm>
            <a:off x="124651" y="253893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原理回顾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8CB65BF-269C-470F-8FE7-D972BCD3D6C3}"/>
              </a:ext>
            </a:extLst>
          </p:cNvPr>
          <p:cNvSpPr/>
          <p:nvPr/>
        </p:nvSpPr>
        <p:spPr>
          <a:xfrm>
            <a:off x="1575766" y="1408511"/>
            <a:ext cx="1080120" cy="3600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背景模型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B941E69-E9DB-49CA-B7EB-E0DEF3E493C4}"/>
              </a:ext>
            </a:extLst>
          </p:cNvPr>
          <p:cNvSpPr/>
          <p:nvPr/>
        </p:nvSpPr>
        <p:spPr>
          <a:xfrm>
            <a:off x="1575766" y="2435640"/>
            <a:ext cx="1080120" cy="3600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6F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扰动模型</a:t>
            </a: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692AF5DD-8EC4-4F05-AAE5-495B700F0A6E}"/>
              </a:ext>
            </a:extLst>
          </p:cNvPr>
          <p:cNvSpPr/>
          <p:nvPr/>
        </p:nvSpPr>
        <p:spPr>
          <a:xfrm>
            <a:off x="1968620" y="1940635"/>
            <a:ext cx="216024" cy="36004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D4647F-44E9-41E3-ABFC-F35C43054B13}"/>
              </a:ext>
            </a:extLst>
          </p:cNvPr>
          <p:cNvSpPr txBox="1"/>
          <p:nvPr/>
        </p:nvSpPr>
        <p:spPr>
          <a:xfrm>
            <a:off x="2138762" y="18819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9D4D581-F171-42EC-B234-37C49C1FB92A}"/>
              </a:ext>
            </a:extLst>
          </p:cNvPr>
          <p:cNvSpPr/>
          <p:nvPr/>
        </p:nvSpPr>
        <p:spPr>
          <a:xfrm>
            <a:off x="1541033" y="3362076"/>
            <a:ext cx="1080120" cy="3600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背景模型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7490A0F-197E-40FC-B669-66D8532299B7}"/>
              </a:ext>
            </a:extLst>
          </p:cNvPr>
          <p:cNvSpPr/>
          <p:nvPr/>
        </p:nvSpPr>
        <p:spPr>
          <a:xfrm>
            <a:off x="1541033" y="4389205"/>
            <a:ext cx="1080120" cy="3600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6F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扰动模型</a:t>
            </a: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D1308984-7562-4E26-8585-1D638B4F8CA0}"/>
              </a:ext>
            </a:extLst>
          </p:cNvPr>
          <p:cNvSpPr/>
          <p:nvPr/>
        </p:nvSpPr>
        <p:spPr>
          <a:xfrm>
            <a:off x="1933887" y="3894200"/>
            <a:ext cx="216024" cy="36004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FBF693-2738-482D-B000-EE4F91F45C7F}"/>
              </a:ext>
            </a:extLst>
          </p:cNvPr>
          <p:cNvSpPr txBox="1"/>
          <p:nvPr/>
        </p:nvSpPr>
        <p:spPr>
          <a:xfrm>
            <a:off x="2104029" y="38354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35DB38A3-C6D3-481B-B88C-ACD5AE3C39B4}"/>
              </a:ext>
            </a:extLst>
          </p:cNvPr>
          <p:cNvSpPr/>
          <p:nvPr/>
        </p:nvSpPr>
        <p:spPr>
          <a:xfrm>
            <a:off x="1966617" y="2944956"/>
            <a:ext cx="216024" cy="36004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345F760-AD6F-4EA9-9996-948380531100}"/>
              </a:ext>
            </a:extLst>
          </p:cNvPr>
          <p:cNvSpPr txBox="1"/>
          <p:nvPr/>
        </p:nvSpPr>
        <p:spPr>
          <a:xfrm>
            <a:off x="2136759" y="2886235"/>
            <a:ext cx="62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RWI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E1F0C3C-7F4B-4CA1-95EA-C23814763BCB}"/>
              </a:ext>
            </a:extLst>
          </p:cNvPr>
          <p:cNvSpPr/>
          <p:nvPr/>
        </p:nvSpPr>
        <p:spPr>
          <a:xfrm>
            <a:off x="1541033" y="5315375"/>
            <a:ext cx="1080120" cy="3600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背景模型</a:t>
            </a: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0C0E0E20-48FC-445A-A12C-D7CC5E1B631F}"/>
              </a:ext>
            </a:extLst>
          </p:cNvPr>
          <p:cNvSpPr/>
          <p:nvPr/>
        </p:nvSpPr>
        <p:spPr>
          <a:xfrm>
            <a:off x="1966617" y="4898255"/>
            <a:ext cx="216024" cy="36004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313A73E-2614-4F8A-8398-4CEFF901D731}"/>
              </a:ext>
            </a:extLst>
          </p:cNvPr>
          <p:cNvSpPr txBox="1"/>
          <p:nvPr/>
        </p:nvSpPr>
        <p:spPr>
          <a:xfrm>
            <a:off x="2136759" y="4839534"/>
            <a:ext cx="62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RWI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D759C2A-B773-41A4-8260-C0F60DBE3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4149080"/>
            <a:ext cx="25604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zh-CN" altLang="en-US" sz="1400" dirty="0">
                <a:latin typeface="Times" pitchFamily="2" charset="0"/>
                <a:ea typeface="黑体" panose="02010609060101010101" pitchFamily="49" charset="-122"/>
              </a:rPr>
              <a:t>高</a:t>
            </a:r>
            <a:r>
              <a:rPr lang="en-US" altLang="zh-CN" sz="1400" dirty="0">
                <a:latin typeface="Times" pitchFamily="2" charset="0"/>
                <a:ea typeface="黑体" panose="02010609060101010101" pitchFamily="49" charset="-122"/>
              </a:rPr>
              <a:t>-</a:t>
            </a:r>
            <a:r>
              <a:rPr lang="zh-CN" altLang="en-US" sz="1400" dirty="0">
                <a:latin typeface="Times" pitchFamily="2" charset="0"/>
                <a:ea typeface="黑体" panose="02010609060101010101" pitchFamily="49" charset="-122"/>
              </a:rPr>
              <a:t>低波数模型的交替反演</a:t>
            </a:r>
            <a:endParaRPr lang="en-US" altLang="zh-CN" sz="1400" dirty="0">
              <a:latin typeface="Times" pitchFamily="2" charset="0"/>
              <a:ea typeface="黑体" panose="02010609060101010101" pitchFamily="49" charset="-122"/>
            </a:endParaRPr>
          </a:p>
          <a:p>
            <a:pPr algn="just">
              <a:spcAft>
                <a:spcPts val="1800"/>
              </a:spcAft>
            </a:pPr>
            <a:r>
              <a:rPr lang="en-US" altLang="zh-CN" sz="1400" dirty="0">
                <a:latin typeface="Times" pitchFamily="2" charset="0"/>
                <a:ea typeface="黑体" panose="02010609060101010101" pitchFamily="49" charset="-122"/>
              </a:rPr>
              <a:t>1.</a:t>
            </a:r>
            <a:r>
              <a:rPr lang="zh-CN" altLang="en-US" sz="1400" dirty="0">
                <a:latin typeface="Times" pitchFamily="2" charset="0"/>
                <a:ea typeface="黑体" panose="02010609060101010101" pitchFamily="49" charset="-122"/>
              </a:rPr>
              <a:t>线性最小二乘偏移（</a:t>
            </a:r>
            <a:r>
              <a:rPr lang="en-US" altLang="zh-CN" sz="1400" dirty="0">
                <a:latin typeface="Times" pitchFamily="2" charset="0"/>
                <a:ea typeface="黑体" panose="02010609060101010101" pitchFamily="49" charset="-122"/>
              </a:rPr>
              <a:t>LSM</a:t>
            </a:r>
            <a:r>
              <a:rPr lang="zh-CN" altLang="en-US" sz="1400" dirty="0">
                <a:latin typeface="Times" pitchFamily="2" charset="0"/>
                <a:ea typeface="黑体" panose="02010609060101010101" pitchFamily="49" charset="-122"/>
              </a:rPr>
              <a:t>）</a:t>
            </a:r>
            <a:endParaRPr lang="en-US" altLang="zh-CN" sz="1400" dirty="0">
              <a:latin typeface="Times" pitchFamily="2" charset="0"/>
              <a:ea typeface="黑体" panose="02010609060101010101" pitchFamily="49" charset="-122"/>
            </a:endParaRPr>
          </a:p>
          <a:p>
            <a:pPr algn="just">
              <a:spcAft>
                <a:spcPts val="1800"/>
              </a:spcAft>
            </a:pPr>
            <a:r>
              <a:rPr lang="en-US" altLang="zh-CN" sz="1400" dirty="0">
                <a:latin typeface="Times" pitchFamily="2" charset="0"/>
                <a:ea typeface="黑体" panose="02010609060101010101" pitchFamily="49" charset="-122"/>
              </a:rPr>
              <a:t>2.</a:t>
            </a:r>
            <a:r>
              <a:rPr lang="zh-CN" altLang="en-US" sz="1400" dirty="0">
                <a:latin typeface="Times" pitchFamily="2" charset="0"/>
                <a:ea typeface="黑体" panose="02010609060101010101" pitchFamily="49" charset="-122"/>
              </a:rPr>
              <a:t>非线性背景速度反演（</a:t>
            </a:r>
            <a:r>
              <a:rPr lang="en-US" altLang="zh-CN" sz="1400" dirty="0">
                <a:latin typeface="Times" pitchFamily="2" charset="0"/>
                <a:ea typeface="黑体" panose="02010609060101010101" pitchFamily="49" charset="-122"/>
              </a:rPr>
              <a:t>RWI</a:t>
            </a:r>
            <a:r>
              <a:rPr lang="zh-CN" altLang="en-US" sz="1400" dirty="0">
                <a:latin typeface="Times" pitchFamily="2" charset="0"/>
                <a:ea typeface="黑体" panose="02010609060101010101" pitchFamily="49" charset="-122"/>
              </a:rPr>
              <a:t>）</a:t>
            </a:r>
            <a:endParaRPr lang="en-US" altLang="zh-CN" sz="1400" dirty="0">
              <a:latin typeface="Times" pitchFamily="2" charset="0"/>
              <a:ea typeface="黑体" panose="02010609060101010101" pitchFamily="49" charset="-122"/>
            </a:endParaRPr>
          </a:p>
        </p:txBody>
      </p:sp>
      <p:pic>
        <p:nvPicPr>
          <p:cNvPr id="40" name="Picture 8">
            <a:extLst>
              <a:ext uri="{FF2B5EF4-FFF2-40B4-BE49-F238E27FC236}">
                <a16:creationId xmlns:a16="http://schemas.microsoft.com/office/drawing/2014/main" id="{04B8FFCA-FB8D-4892-AB7B-FA1DF028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262608"/>
            <a:ext cx="1639080" cy="73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>
            <a:extLst>
              <a:ext uri="{FF2B5EF4-FFF2-40B4-BE49-F238E27FC236}">
                <a16:creationId xmlns:a16="http://schemas.microsoft.com/office/drawing/2014/main" id="{F6FE7C8D-C025-4D66-BADC-CD161731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298851"/>
            <a:ext cx="1675652" cy="7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B994F3D-5CAC-4754-8B86-FF52FE2D5544}"/>
              </a:ext>
            </a:extLst>
          </p:cNvPr>
          <p:cNvGrpSpPr/>
          <p:nvPr/>
        </p:nvGrpSpPr>
        <p:grpSpPr>
          <a:xfrm>
            <a:off x="5519936" y="1386618"/>
            <a:ext cx="6336704" cy="3601368"/>
            <a:chOff x="5519936" y="1386618"/>
            <a:chExt cx="6336704" cy="3601368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831056A-F3BB-44E9-9EB8-01E1C120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056" y="1654230"/>
              <a:ext cx="5256584" cy="3333756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4B7F7D5-EFBC-4E63-8202-8A2591EAD736}"/>
                </a:ext>
              </a:extLst>
            </p:cNvPr>
            <p:cNvSpPr txBox="1"/>
            <p:nvPr/>
          </p:nvSpPr>
          <p:spPr>
            <a:xfrm>
              <a:off x="6960096" y="1386618"/>
              <a:ext cx="2047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初始模型数据匹配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65779AB-17A4-4ECD-AB81-8F06F9460B88}"/>
                </a:ext>
              </a:extLst>
            </p:cNvPr>
            <p:cNvSpPr txBox="1"/>
            <p:nvPr/>
          </p:nvSpPr>
          <p:spPr>
            <a:xfrm>
              <a:off x="9809448" y="1386618"/>
              <a:ext cx="2047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反演模型数据匹配</a:t>
              </a:r>
            </a:p>
          </p:txBody>
        </p:sp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4959AD47-7882-41BC-B681-94C024303768}"/>
                </a:ext>
              </a:extLst>
            </p:cNvPr>
            <p:cNvSpPr/>
            <p:nvPr/>
          </p:nvSpPr>
          <p:spPr>
            <a:xfrm>
              <a:off x="5519936" y="3068960"/>
              <a:ext cx="936104" cy="64807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15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08F108-6B29-4F2D-9C31-E9A8219C0CF2}"/>
              </a:ext>
            </a:extLst>
          </p:cNvPr>
          <p:cNvSpPr txBox="1"/>
          <p:nvPr/>
        </p:nvSpPr>
        <p:spPr>
          <a:xfrm>
            <a:off x="8178994" y="1466459"/>
            <a:ext cx="3241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按频率反演分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个阶段（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10Hz+3*n)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2E31E9-BFAC-4AD5-83DE-2108F16A5713}"/>
              </a:ext>
            </a:extLst>
          </p:cNvPr>
          <p:cNvSpPr txBox="1"/>
          <p:nvPr/>
        </p:nvSpPr>
        <p:spPr>
          <a:xfrm>
            <a:off x="8398245" y="4047455"/>
            <a:ext cx="280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全偏移距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远偏移距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6FBE2D09-B587-4D1A-9991-23B12F0B32DD}"/>
              </a:ext>
            </a:extLst>
          </p:cNvPr>
          <p:cNvSpPr/>
          <p:nvPr/>
        </p:nvSpPr>
        <p:spPr>
          <a:xfrm>
            <a:off x="9389604" y="2819285"/>
            <a:ext cx="820720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5E5A5A-84DE-44B4-97D2-B6B71846D12A}"/>
              </a:ext>
            </a:extLst>
          </p:cNvPr>
          <p:cNvSpPr/>
          <p:nvPr/>
        </p:nvSpPr>
        <p:spPr>
          <a:xfrm>
            <a:off x="8439535" y="4509120"/>
            <a:ext cx="27208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次交替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(5*lSRTM+3*RWI)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57398566-6784-4821-B100-00DE8BE1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0" y="1177028"/>
            <a:ext cx="728728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4635DD9-7376-4BB6-BCBD-C6D37110849D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收敛分析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63A9DF-703A-4A76-A54E-B837248F7B6C}"/>
              </a:ext>
            </a:extLst>
          </p:cNvPr>
          <p:cNvSpPr/>
          <p:nvPr/>
        </p:nvSpPr>
        <p:spPr>
          <a:xfrm>
            <a:off x="983432" y="5745730"/>
            <a:ext cx="5876930" cy="858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di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深度平滑会抵消截断高斯牛顿带来的照明补偿收益。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di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频率的升高，会增加匹配难度，收敛率降低。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Picture 20" descr="同济logo-2">
            <a:extLst>
              <a:ext uri="{FF2B5EF4-FFF2-40B4-BE49-F238E27FC236}">
                <a16:creationId xmlns:a16="http://schemas.microsoft.com/office/drawing/2014/main" id="{4C2965A0-ACAD-4113-8649-00CB545A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6D30A-22A0-4221-B705-1488B220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916CFE-370C-4819-AD0D-9ABAD005C486}"/>
              </a:ext>
            </a:extLst>
          </p:cNvPr>
          <p:cNvSpPr txBox="1"/>
          <p:nvPr/>
        </p:nvSpPr>
        <p:spPr>
          <a:xfrm>
            <a:off x="8256240" y="558924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LSRTM</a:t>
            </a:r>
            <a:r>
              <a:rPr lang="zh-CN" altLang="en-US" dirty="0"/>
              <a:t>耗时</a:t>
            </a:r>
            <a:r>
              <a:rPr lang="en-US" altLang="zh-CN" dirty="0"/>
              <a:t>:2800s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4A0368-4D94-498A-85C6-FE7E22A12745}"/>
              </a:ext>
            </a:extLst>
          </p:cNvPr>
          <p:cNvSpPr txBox="1"/>
          <p:nvPr/>
        </p:nvSpPr>
        <p:spPr>
          <a:xfrm>
            <a:off x="8276095" y="594834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RWI</a:t>
            </a:r>
            <a:r>
              <a:rPr lang="zh-CN" altLang="en-US" dirty="0"/>
              <a:t>耗时</a:t>
            </a:r>
            <a:r>
              <a:rPr lang="en-US" altLang="zh-CN"/>
              <a:t>:3312s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23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FFD6BA-77EC-4186-918C-6C4DFA8B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1D5B8-9172-4FE0-8518-BCE6922D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705142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5D03EA-9F27-4D1D-A90C-9ADBEF3C719D}"/>
              </a:ext>
            </a:extLst>
          </p:cNvPr>
          <p:cNvSpPr/>
          <p:nvPr/>
        </p:nvSpPr>
        <p:spPr>
          <a:xfrm>
            <a:off x="7248128" y="920933"/>
            <a:ext cx="4573397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将深度平滑作为预条件施加在高斯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牛顿的内循环的梯度。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EFD018-90A0-43F6-956B-6E135A9D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46" y="1844824"/>
            <a:ext cx="4443579" cy="458112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950FE15-17B2-4D3D-891E-A411586F7395}"/>
              </a:ext>
            </a:extLst>
          </p:cNvPr>
          <p:cNvCxnSpPr>
            <a:cxnSpLocks/>
          </p:cNvCxnSpPr>
          <p:nvPr/>
        </p:nvCxnSpPr>
        <p:spPr>
          <a:xfrm flipH="1">
            <a:off x="9408368" y="5013176"/>
            <a:ext cx="3827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1B2E98-92D2-443D-BDCE-94E69E555193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收敛分析</a:t>
            </a:r>
          </a:p>
        </p:txBody>
      </p:sp>
    </p:spTree>
    <p:extLst>
      <p:ext uri="{BB962C8B-B14F-4D97-AF65-F5344CB8AC3E}">
        <p14:creationId xmlns:p14="http://schemas.microsoft.com/office/powerpoint/2010/main" val="2509751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FFD6BA-77EC-4186-918C-6C4DFA8B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5D03EA-9F27-4D1D-A90C-9ADBEF3C719D}"/>
              </a:ext>
            </a:extLst>
          </p:cNvPr>
          <p:cNvSpPr/>
          <p:nvPr/>
        </p:nvSpPr>
        <p:spPr>
          <a:xfrm>
            <a:off x="983432" y="2204864"/>
            <a:ext cx="6192688" cy="1624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偏移距实验（切除速度）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频率实验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BF3A13-4B99-4634-B7B6-444628D7A0E4}"/>
              </a:ext>
            </a:extLst>
          </p:cNvPr>
          <p:cNvSpPr txBox="1"/>
          <p:nvPr/>
        </p:nvSpPr>
        <p:spPr>
          <a:xfrm>
            <a:off x="256555" y="260648"/>
            <a:ext cx="1781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实验细节</a:t>
            </a:r>
          </a:p>
        </p:txBody>
      </p:sp>
    </p:spTree>
    <p:extLst>
      <p:ext uri="{BB962C8B-B14F-4D97-AF65-F5344CB8AC3E}">
        <p14:creationId xmlns:p14="http://schemas.microsoft.com/office/powerpoint/2010/main" val="431357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523250-C802-4AAA-B595-CC328D32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20" name="Picture 34 1">
            <a:extLst>
              <a:ext uri="{FF2B5EF4-FFF2-40B4-BE49-F238E27FC236}">
                <a16:creationId xmlns:a16="http://schemas.microsoft.com/office/drawing/2014/main" id="{9A0A0DD8-2C90-484D-8FF1-27370699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999782"/>
            <a:ext cx="231565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4 2">
            <a:extLst>
              <a:ext uri="{FF2B5EF4-FFF2-40B4-BE49-F238E27FC236}">
                <a16:creationId xmlns:a16="http://schemas.microsoft.com/office/drawing/2014/main" id="{CC7DBBD0-9182-49EE-A823-8E7DB3C8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999782"/>
            <a:ext cx="231565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 3">
            <a:extLst>
              <a:ext uri="{FF2B5EF4-FFF2-40B4-BE49-F238E27FC236}">
                <a16:creationId xmlns:a16="http://schemas.microsoft.com/office/drawing/2014/main" id="{D24C2CAB-3167-4CC2-85C9-8BBBE276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928884"/>
            <a:ext cx="231565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3D43D69-1C61-4F36-ACA3-3EC06A09E56F}"/>
              </a:ext>
            </a:extLst>
          </p:cNvPr>
          <p:cNvCxnSpPr>
            <a:cxnSpLocks/>
          </p:cNvCxnSpPr>
          <p:nvPr/>
        </p:nvCxnSpPr>
        <p:spPr>
          <a:xfrm>
            <a:off x="4151784" y="1239261"/>
            <a:ext cx="1224136" cy="230746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94B6DF6-24E5-4123-B490-7C6BD50E6C7A}"/>
              </a:ext>
            </a:extLst>
          </p:cNvPr>
          <p:cNvCxnSpPr>
            <a:cxnSpLocks/>
          </p:cNvCxnSpPr>
          <p:nvPr/>
        </p:nvCxnSpPr>
        <p:spPr>
          <a:xfrm>
            <a:off x="7752184" y="1250795"/>
            <a:ext cx="1728192" cy="229593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671DE2C-80B9-4F39-A5BD-4B94555D8F84}"/>
              </a:ext>
            </a:extLst>
          </p:cNvPr>
          <p:cNvCxnSpPr>
            <a:cxnSpLocks/>
          </p:cNvCxnSpPr>
          <p:nvPr/>
        </p:nvCxnSpPr>
        <p:spPr>
          <a:xfrm>
            <a:off x="6023992" y="4149080"/>
            <a:ext cx="1944216" cy="2232248"/>
          </a:xfrm>
          <a:prstGeom prst="straightConnector1">
            <a:avLst/>
          </a:prstGeom>
          <a:ln w="38100">
            <a:solidFill>
              <a:srgbClr val="006F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\documentclass{article}&#10;\usepackage{amsmath}&#10;\pagestyle{empty}&#10;\begin{document}&#10;&#10;&#10;$&#10;500m/s&#10;$&#10;&#10;\end{document}" title="IguanaTex Bitmap Display">
            <a:extLst>
              <a:ext uri="{FF2B5EF4-FFF2-40B4-BE49-F238E27FC236}">
                <a16:creationId xmlns:a16="http://schemas.microsoft.com/office/drawing/2014/main" id="{364BCC7C-B0DE-427F-9421-CC4EB8325B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92" y="1340768"/>
            <a:ext cx="822857" cy="254476"/>
          </a:xfrm>
          <a:prstGeom prst="rect">
            <a:avLst/>
          </a:prstGeom>
        </p:spPr>
      </p:pic>
      <p:pic>
        <p:nvPicPr>
          <p:cNvPr id="44" name="图片 43" descr="\documentclass{article}&#10;\usepackage{amsmath}&#10;\pagestyle{empty}&#10;\begin{document}&#10;&#10;&#10;$&#10;800m/s&#10;$&#10;&#10;\end{document}" title="IguanaTex Bitmap Display">
            <a:extLst>
              <a:ext uri="{FF2B5EF4-FFF2-40B4-BE49-F238E27FC236}">
                <a16:creationId xmlns:a16="http://schemas.microsoft.com/office/drawing/2014/main" id="{BFAFAC85-8E33-4E2E-8C15-DAFFE03F3E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31" y="1326366"/>
            <a:ext cx="825905" cy="254476"/>
          </a:xfrm>
          <a:prstGeom prst="rect">
            <a:avLst/>
          </a:prstGeom>
        </p:spPr>
      </p:pic>
      <p:pic>
        <p:nvPicPr>
          <p:cNvPr id="47" name="图片 46" descr="\documentclass{article}&#10;\usepackage{amsmath}&#10;\pagestyle{empty}&#10;\begin{document}&#10;&#10;&#10;$&#10;1300m/s&#10;$&#10;&#10;\end{document}" title="IguanaTex Bitmap Display">
            <a:extLst>
              <a:ext uri="{FF2B5EF4-FFF2-40B4-BE49-F238E27FC236}">
                <a16:creationId xmlns:a16="http://schemas.microsoft.com/office/drawing/2014/main" id="{8BE74C4D-FB12-4443-961B-92DB8B400A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25" y="4225500"/>
            <a:ext cx="940191" cy="25447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FCB974F-2184-4A47-A82D-C12E5C9C3952}"/>
              </a:ext>
            </a:extLst>
          </p:cNvPr>
          <p:cNvGrpSpPr/>
          <p:nvPr/>
        </p:nvGrpSpPr>
        <p:grpSpPr>
          <a:xfrm>
            <a:off x="1107220" y="1917958"/>
            <a:ext cx="2070548" cy="3648735"/>
            <a:chOff x="1107220" y="1917958"/>
            <a:chExt cx="2070548" cy="3648735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2036BA5-9A9F-4638-9452-3483018DDBFF}"/>
                </a:ext>
              </a:extLst>
            </p:cNvPr>
            <p:cNvGrpSpPr/>
            <p:nvPr/>
          </p:nvGrpSpPr>
          <p:grpSpPr>
            <a:xfrm>
              <a:off x="1107220" y="1917958"/>
              <a:ext cx="2070548" cy="3022084"/>
              <a:chOff x="1559496" y="2221851"/>
              <a:chExt cx="1255080" cy="1905777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50A13192-BF8A-4676-9FD4-DBF2B6062455}"/>
                  </a:ext>
                </a:extLst>
              </p:cNvPr>
              <p:cNvSpPr/>
              <p:nvPr/>
            </p:nvSpPr>
            <p:spPr>
              <a:xfrm>
                <a:off x="1559496" y="2221851"/>
                <a:ext cx="1080120" cy="360040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背景模型</a:t>
                </a:r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08F23E51-6EBA-44BC-B52B-C7B7EAB8292A}"/>
                  </a:ext>
                </a:extLst>
              </p:cNvPr>
              <p:cNvSpPr/>
              <p:nvPr/>
            </p:nvSpPr>
            <p:spPr>
              <a:xfrm>
                <a:off x="1559496" y="3248980"/>
                <a:ext cx="1080120" cy="360040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rgbClr val="006F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扰动模型</a:t>
                </a:r>
              </a:p>
            </p:txBody>
          </p:sp>
          <p:sp>
            <p:nvSpPr>
              <p:cNvPr id="7" name="箭头: 下 6">
                <a:extLst>
                  <a:ext uri="{FF2B5EF4-FFF2-40B4-BE49-F238E27FC236}">
                    <a16:creationId xmlns:a16="http://schemas.microsoft.com/office/drawing/2014/main" id="{50822304-8871-4D11-83A1-762C1416B2B4}"/>
                  </a:ext>
                </a:extLst>
              </p:cNvPr>
              <p:cNvSpPr/>
              <p:nvPr/>
            </p:nvSpPr>
            <p:spPr>
              <a:xfrm>
                <a:off x="1952350" y="2753975"/>
                <a:ext cx="216024" cy="360040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C53FEBD-9FCE-4DCC-A989-F513E6D892B5}"/>
                  </a:ext>
                </a:extLst>
              </p:cNvPr>
              <p:cNvSpPr txBox="1"/>
              <p:nvPr/>
            </p:nvSpPr>
            <p:spPr>
              <a:xfrm>
                <a:off x="2155421" y="2798433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LSM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箭头: 下 12">
                <a:extLst>
                  <a:ext uri="{FF2B5EF4-FFF2-40B4-BE49-F238E27FC236}">
                    <a16:creationId xmlns:a16="http://schemas.microsoft.com/office/drawing/2014/main" id="{87515CD9-4698-4E67-9457-07A8F529878F}"/>
                  </a:ext>
                </a:extLst>
              </p:cNvPr>
              <p:cNvSpPr/>
              <p:nvPr/>
            </p:nvSpPr>
            <p:spPr>
              <a:xfrm>
                <a:off x="1950347" y="3758296"/>
                <a:ext cx="216024" cy="360040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71FC91D-352C-4A2B-83D8-6CFB14ABA0D0}"/>
                  </a:ext>
                </a:extLst>
              </p:cNvPr>
              <p:cNvSpPr txBox="1"/>
              <p:nvPr/>
            </p:nvSpPr>
            <p:spPr>
              <a:xfrm>
                <a:off x="2174625" y="3758296"/>
                <a:ext cx="620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RWI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B40A2AB1-EAF0-43A4-AD2A-EB6C4ED3756D}"/>
                </a:ext>
              </a:extLst>
            </p:cNvPr>
            <p:cNvSpPr/>
            <p:nvPr/>
          </p:nvSpPr>
          <p:spPr>
            <a:xfrm>
              <a:off x="1107220" y="4995760"/>
              <a:ext cx="1781911" cy="57093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背景模型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4AB2633-97F5-4203-99A1-33B718960323}"/>
              </a:ext>
            </a:extLst>
          </p:cNvPr>
          <p:cNvSpPr txBox="1"/>
          <p:nvPr/>
        </p:nvSpPr>
        <p:spPr>
          <a:xfrm>
            <a:off x="256555" y="260648"/>
            <a:ext cx="4543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偏移距实验（切除速度）</a:t>
            </a:r>
          </a:p>
        </p:txBody>
      </p:sp>
    </p:spTree>
    <p:extLst>
      <p:ext uri="{BB962C8B-B14F-4D97-AF65-F5344CB8AC3E}">
        <p14:creationId xmlns:p14="http://schemas.microsoft.com/office/powerpoint/2010/main" val="1619318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AA3C9-E425-441D-8A88-5F43C952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7F6B062-0A4F-4C3C-B010-BFB47892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5" y="1989000"/>
            <a:ext cx="39558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1AD53ED-26BA-4854-B21B-54FE010E1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13" y="1989000"/>
            <a:ext cx="39558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D5A84DB-A598-4A90-80C7-B39EEDF5E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989000"/>
            <a:ext cx="39558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0CCBA4C-72CB-4062-AECD-9420CDE57AEF}"/>
              </a:ext>
            </a:extLst>
          </p:cNvPr>
          <p:cNvSpPr txBox="1"/>
          <p:nvPr/>
        </p:nvSpPr>
        <p:spPr>
          <a:xfrm>
            <a:off x="256555" y="260648"/>
            <a:ext cx="4543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偏移距实验（切除速度）</a:t>
            </a:r>
          </a:p>
        </p:txBody>
      </p:sp>
      <p:pic>
        <p:nvPicPr>
          <p:cNvPr id="13" name="图片 12" descr="\documentclass{article}&#10;\usepackage{amsmath}&#10;\pagestyle{empty}&#10;\begin{document}&#10;&#10;$&#10;10Hz&#10;$&#10;&#10;&#10;&#10;\end{document}" title="IguanaTex Bitmap Display">
            <a:extLst>
              <a:ext uri="{FF2B5EF4-FFF2-40B4-BE49-F238E27FC236}">
                <a16:creationId xmlns:a16="http://schemas.microsoft.com/office/drawing/2014/main" id="{1FFA4CCD-B436-46EE-913C-65C16E4FBB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2492896"/>
            <a:ext cx="582095" cy="178286"/>
          </a:xfrm>
          <a:prstGeom prst="rect">
            <a:avLst/>
          </a:prstGeom>
        </p:spPr>
      </p:pic>
      <p:pic>
        <p:nvPicPr>
          <p:cNvPr id="14" name="图片 13" descr="\documentclass{article}&#10;\usepackage{amsmath}&#10;\pagestyle{empty}&#10;\begin{document}&#10;&#10;$&#10;10Hz&#10;$&#10;&#10;&#10;&#10;\end{document}" title="IguanaTex Bitmap Display">
            <a:extLst>
              <a:ext uri="{FF2B5EF4-FFF2-40B4-BE49-F238E27FC236}">
                <a16:creationId xmlns:a16="http://schemas.microsoft.com/office/drawing/2014/main" id="{0BF40579-D356-4647-858B-E716F05479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696" y="2490056"/>
            <a:ext cx="582095" cy="178286"/>
          </a:xfrm>
          <a:prstGeom prst="rect">
            <a:avLst/>
          </a:prstGeom>
        </p:spPr>
      </p:pic>
      <p:pic>
        <p:nvPicPr>
          <p:cNvPr id="15" name="图片 14" descr="\documentclass{article}&#10;\usepackage{amsmath}&#10;\pagestyle{empty}&#10;\begin{document}&#10;&#10;$&#10;10Hz&#10;$&#10;&#10;&#10;&#10;\end{document}" title="IguanaTex Bitmap Display">
            <a:extLst>
              <a:ext uri="{FF2B5EF4-FFF2-40B4-BE49-F238E27FC236}">
                <a16:creationId xmlns:a16="http://schemas.microsoft.com/office/drawing/2014/main" id="{1405DC92-5A08-4AC7-9817-F64B1A9E7E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65" y="2502589"/>
            <a:ext cx="582095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4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FFD6BA-77EC-4186-918C-6C4DFA8B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DF0157EA-6E37-4F29-A209-7BE8BBDCF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6" y="1423000"/>
            <a:ext cx="3536768" cy="40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>
            <a:extLst>
              <a:ext uri="{FF2B5EF4-FFF2-40B4-BE49-F238E27FC236}">
                <a16:creationId xmlns:a16="http://schemas.microsoft.com/office/drawing/2014/main" id="{BC9333DA-15F9-4F17-98FF-E45FE15C2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6" y="1423000"/>
            <a:ext cx="3536768" cy="40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E2252B96-3C6D-43C5-9BB6-B1CF33B6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16" y="1414684"/>
            <a:ext cx="3536768" cy="40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F52AA9BA-5E3E-4B6E-AD9D-5ADB9592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16" y="1414684"/>
            <a:ext cx="3536768" cy="40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E3DA765-6760-4848-B0B1-7E658101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414684"/>
            <a:ext cx="3543996" cy="40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7424E27-4510-440C-AFDC-3D65AB197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412776"/>
            <a:ext cx="3521662" cy="405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A97F379-DD04-44E3-A404-2C12C18E0C61}"/>
              </a:ext>
            </a:extLst>
          </p:cNvPr>
          <p:cNvSpPr txBox="1"/>
          <p:nvPr/>
        </p:nvSpPr>
        <p:spPr>
          <a:xfrm>
            <a:off x="256555" y="260648"/>
            <a:ext cx="4543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偏移距实验（切除速度）</a:t>
            </a:r>
          </a:p>
        </p:txBody>
      </p:sp>
      <p:pic>
        <p:nvPicPr>
          <p:cNvPr id="16" name="图片 15" descr="\documentclass{article}&#10;\usepackage{amsmath}&#10;\pagestyle{empty}&#10;\begin{document}&#10;&#10;$&#10;10Hz&#10;$&#10;&#10;&#10;&#10;\end{document}" title="IguanaTex Bitmap Display">
            <a:extLst>
              <a:ext uri="{FF2B5EF4-FFF2-40B4-BE49-F238E27FC236}">
                <a16:creationId xmlns:a16="http://schemas.microsoft.com/office/drawing/2014/main" id="{26444A05-F14C-4A4F-9B8B-55A7AC0318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03" y="1844824"/>
            <a:ext cx="582095" cy="178286"/>
          </a:xfrm>
          <a:prstGeom prst="rect">
            <a:avLst/>
          </a:prstGeom>
        </p:spPr>
      </p:pic>
      <p:pic>
        <p:nvPicPr>
          <p:cNvPr id="17" name="图片 16" descr="\documentclass{article}&#10;\usepackage{amsmath}&#10;\pagestyle{empty}&#10;\begin{document}&#10;&#10;$&#10;10Hz&#10;$&#10;&#10;&#10;&#10;\end{document}" title="IguanaTex Bitmap Display">
            <a:extLst>
              <a:ext uri="{FF2B5EF4-FFF2-40B4-BE49-F238E27FC236}">
                <a16:creationId xmlns:a16="http://schemas.microsoft.com/office/drawing/2014/main" id="{1AE29993-9FFD-4185-B6C4-D840D3BC9F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844824"/>
            <a:ext cx="582095" cy="178286"/>
          </a:xfrm>
          <a:prstGeom prst="rect">
            <a:avLst/>
          </a:prstGeom>
        </p:spPr>
      </p:pic>
      <p:pic>
        <p:nvPicPr>
          <p:cNvPr id="18" name="图片 17" descr="\documentclass{article}&#10;\usepackage{amsmath}&#10;\pagestyle{empty}&#10;\begin{document}&#10;&#10;$&#10;10Hz&#10;$&#10;&#10;&#10;&#10;\end{document}" title="IguanaTex Bitmap Display">
            <a:extLst>
              <a:ext uri="{FF2B5EF4-FFF2-40B4-BE49-F238E27FC236}">
                <a16:creationId xmlns:a16="http://schemas.microsoft.com/office/drawing/2014/main" id="{AE5A4D19-2240-4672-9360-CA23964F65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1809935"/>
            <a:ext cx="582095" cy="178286"/>
          </a:xfrm>
          <a:prstGeom prst="rect">
            <a:avLst/>
          </a:prstGeom>
        </p:spPr>
      </p:pic>
      <p:pic>
        <p:nvPicPr>
          <p:cNvPr id="14" name="图片 13" descr="\documentclass{article}&#10;\usepackage{amsmath}&#10;\pagestyle{empty}&#10;\begin{document}&#10;&#10;&#10;$&#10;500m/s&#10;$&#10;&#10;\end{document}" title="IguanaTex Bitmap Display">
            <a:extLst>
              <a:ext uri="{FF2B5EF4-FFF2-40B4-BE49-F238E27FC236}">
                <a16:creationId xmlns:a16="http://schemas.microsoft.com/office/drawing/2014/main" id="{6EBA53E8-6B6B-424A-8DF1-32DA799CE7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5589240"/>
            <a:ext cx="822857" cy="254476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&#10;$&#10;800m/s&#10;$&#10;&#10;\end{document}" title="IguanaTex Bitmap Display">
            <a:extLst>
              <a:ext uri="{FF2B5EF4-FFF2-40B4-BE49-F238E27FC236}">
                <a16:creationId xmlns:a16="http://schemas.microsoft.com/office/drawing/2014/main" id="{B92D9052-9995-4E2C-BBA6-F2E0B868C5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5589240"/>
            <a:ext cx="825905" cy="254476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&#10;$&#10;1300m/s&#10;$&#10;&#10;\end{document}" title="IguanaTex Bitmap Display">
            <a:extLst>
              <a:ext uri="{FF2B5EF4-FFF2-40B4-BE49-F238E27FC236}">
                <a16:creationId xmlns:a16="http://schemas.microsoft.com/office/drawing/2014/main" id="{10C4BED8-0F96-47EF-B1D1-1300DA890FA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04" y="5642224"/>
            <a:ext cx="94019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E65AA7-B497-4A3D-8389-7F445564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12C086-27D6-4BDD-87B8-306D36F5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772816"/>
            <a:ext cx="59245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C82218-38F3-4674-9EF4-A2639D8BFF15}"/>
              </a:ext>
            </a:extLst>
          </p:cNvPr>
          <p:cNvSpPr txBox="1"/>
          <p:nvPr/>
        </p:nvSpPr>
        <p:spPr>
          <a:xfrm>
            <a:off x="256555" y="260648"/>
            <a:ext cx="4543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偏移距实验（切除速度）</a:t>
            </a:r>
          </a:p>
        </p:txBody>
      </p:sp>
      <p:pic>
        <p:nvPicPr>
          <p:cNvPr id="3" name="图片 2" descr="\documentclass{article}&#10;\usepackage{amsmath}&#10;\pagestyle{empty}&#10;\begin{document}&#10;&#10;$&#10;10Hz&#10;$&#10;&#10;&#10;&#10;\end{document}" title="IguanaTex Bitmap Display">
            <a:extLst>
              <a:ext uri="{FF2B5EF4-FFF2-40B4-BE49-F238E27FC236}">
                <a16:creationId xmlns:a16="http://schemas.microsoft.com/office/drawing/2014/main" id="{48613C1A-D465-49E4-B562-A5473AC07E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4725144"/>
            <a:ext cx="582095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2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AA3C9-E425-441D-8A88-5F43C952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304" y="6237312"/>
            <a:ext cx="2844800" cy="365125"/>
          </a:xfrm>
        </p:spPr>
        <p:txBody>
          <a:bodyPr/>
          <a:lstStyle/>
          <a:p>
            <a:fld id="{D23C8203-2D36-43C4-908F-60CAD0378C7D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7A48BA-FDF4-4F1B-9EED-ACCAC2B5C55D}"/>
              </a:ext>
            </a:extLst>
          </p:cNvPr>
          <p:cNvSpPr txBox="1"/>
          <p:nvPr/>
        </p:nvSpPr>
        <p:spPr>
          <a:xfrm>
            <a:off x="256555" y="260648"/>
            <a:ext cx="173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频率实验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F1ACD2-0769-438B-B14D-67AAAE21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348880"/>
            <a:ext cx="3662782" cy="266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11BF407-0CBA-4FD8-953C-D43203565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2348880"/>
            <a:ext cx="3662782" cy="266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517E1F2-CBFF-4F32-BDA3-7CE5B7EB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348880"/>
            <a:ext cx="3662782" cy="266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\documentclass{article}&#10;\usepackage{amsmath}&#10;\pagestyle{empty}&#10;\begin{document}&#10;&#10;$&#10;20Hz&#10;$&#10;&#10;&#10;&#10;\end{document}" title="IguanaTex Bitmap Display">
            <a:extLst>
              <a:ext uri="{FF2B5EF4-FFF2-40B4-BE49-F238E27FC236}">
                <a16:creationId xmlns:a16="http://schemas.microsoft.com/office/drawing/2014/main" id="{D0DC4AEA-1592-4011-9B30-9670A7D7E4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852936"/>
            <a:ext cx="591238" cy="178286"/>
          </a:xfrm>
          <a:prstGeom prst="rect">
            <a:avLst/>
          </a:prstGeom>
        </p:spPr>
      </p:pic>
      <p:pic>
        <p:nvPicPr>
          <p:cNvPr id="13" name="图片 12" descr="\documentclass{article}&#10;\usepackage{amsmath}&#10;\pagestyle{empty}&#10;\begin{document}&#10;&#10;$&#10;20Hz&#10;$&#10;&#10;&#10;&#10;\end{document}" title="IguanaTex Bitmap Display">
            <a:extLst>
              <a:ext uri="{FF2B5EF4-FFF2-40B4-BE49-F238E27FC236}">
                <a16:creationId xmlns:a16="http://schemas.microsoft.com/office/drawing/2014/main" id="{1149FC2B-5D53-417D-B153-86D650AF2D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832246"/>
            <a:ext cx="591238" cy="178286"/>
          </a:xfrm>
          <a:prstGeom prst="rect">
            <a:avLst/>
          </a:prstGeom>
        </p:spPr>
      </p:pic>
      <p:pic>
        <p:nvPicPr>
          <p:cNvPr id="14" name="图片 13" descr="\documentclass{article}&#10;\usepackage{amsmath}&#10;\pagestyle{empty}&#10;\begin{document}&#10;&#10;$&#10;20Hz&#10;$&#10;&#10;&#10;&#10;\end{document}" title="IguanaTex Bitmap Display">
            <a:extLst>
              <a:ext uri="{FF2B5EF4-FFF2-40B4-BE49-F238E27FC236}">
                <a16:creationId xmlns:a16="http://schemas.microsoft.com/office/drawing/2014/main" id="{6AF35C00-211F-41E7-9C22-C9A1C5A445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2832246"/>
            <a:ext cx="591238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FFD6BA-77EC-4186-918C-6C4DFA8B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AC5D81-EF2B-43DF-AE6C-8A672D804E31}"/>
              </a:ext>
            </a:extLst>
          </p:cNvPr>
          <p:cNvSpPr txBox="1"/>
          <p:nvPr/>
        </p:nvSpPr>
        <p:spPr>
          <a:xfrm>
            <a:off x="256555" y="260648"/>
            <a:ext cx="173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频率实验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5601AD-8F84-481D-B217-D4BE45510BAE}"/>
              </a:ext>
            </a:extLst>
          </p:cNvPr>
          <p:cNvGrpSpPr/>
          <p:nvPr/>
        </p:nvGrpSpPr>
        <p:grpSpPr>
          <a:xfrm>
            <a:off x="42185" y="1321476"/>
            <a:ext cx="11824740" cy="4320000"/>
            <a:chOff x="42185" y="1321476"/>
            <a:chExt cx="11824740" cy="43200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1FAF4262-69E6-4C0E-BCDF-48E5C8D4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5" y="1321476"/>
              <a:ext cx="375470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D5077D0F-E0E1-4472-BDEE-DAEB2DC8C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205" y="1321476"/>
              <a:ext cx="375470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0554A70-1479-4E43-8B28-69D45D060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224" y="1321476"/>
              <a:ext cx="375470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35F464-8011-4448-A59D-4D7F7A7A7DE8}"/>
              </a:ext>
            </a:extLst>
          </p:cNvPr>
          <p:cNvGrpSpPr/>
          <p:nvPr/>
        </p:nvGrpSpPr>
        <p:grpSpPr>
          <a:xfrm>
            <a:off x="42185" y="1321476"/>
            <a:ext cx="11824740" cy="4320000"/>
            <a:chOff x="42185" y="3717032"/>
            <a:chExt cx="11824740" cy="4320000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CC11312E-372C-4800-9350-4B6E0BB12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5" y="3717032"/>
              <a:ext cx="375470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B0DDF135-6C69-4105-A446-E296A3D9C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205" y="3717032"/>
              <a:ext cx="375470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C066BF57-9B1D-45C6-B9E6-EA795C09E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224" y="3717032"/>
              <a:ext cx="375470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4884072-CF37-4364-8E08-905F1BE36474}"/>
              </a:ext>
            </a:extLst>
          </p:cNvPr>
          <p:cNvCxnSpPr/>
          <p:nvPr/>
        </p:nvCxnSpPr>
        <p:spPr>
          <a:xfrm flipH="1">
            <a:off x="2783632" y="3645024"/>
            <a:ext cx="144016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C409D41-D2B9-4F2E-9A2D-8C6B2791ACBA}"/>
              </a:ext>
            </a:extLst>
          </p:cNvPr>
          <p:cNvCxnSpPr>
            <a:cxnSpLocks/>
          </p:cNvCxnSpPr>
          <p:nvPr/>
        </p:nvCxnSpPr>
        <p:spPr>
          <a:xfrm flipH="1" flipV="1">
            <a:off x="3071664" y="5229200"/>
            <a:ext cx="216024" cy="89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805FEEB-0E90-42C8-A110-019DCCD42E79}"/>
              </a:ext>
            </a:extLst>
          </p:cNvPr>
          <p:cNvCxnSpPr/>
          <p:nvPr/>
        </p:nvCxnSpPr>
        <p:spPr>
          <a:xfrm flipH="1">
            <a:off x="6826365" y="3717032"/>
            <a:ext cx="144016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C3C7D5E-CBFA-4B95-B490-2AABA5C1F208}"/>
              </a:ext>
            </a:extLst>
          </p:cNvPr>
          <p:cNvCxnSpPr>
            <a:cxnSpLocks/>
          </p:cNvCxnSpPr>
          <p:nvPr/>
        </p:nvCxnSpPr>
        <p:spPr>
          <a:xfrm flipH="1" flipV="1">
            <a:off x="7114397" y="5301208"/>
            <a:ext cx="216024" cy="89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CF6A3EB-6880-4E88-9D26-497B0941BEB2}"/>
              </a:ext>
            </a:extLst>
          </p:cNvPr>
          <p:cNvCxnSpPr/>
          <p:nvPr/>
        </p:nvCxnSpPr>
        <p:spPr>
          <a:xfrm flipH="1">
            <a:off x="10869977" y="3789040"/>
            <a:ext cx="144016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ED4C165-F940-4DC1-82EF-57348F2787BF}"/>
              </a:ext>
            </a:extLst>
          </p:cNvPr>
          <p:cNvCxnSpPr>
            <a:cxnSpLocks/>
          </p:cNvCxnSpPr>
          <p:nvPr/>
        </p:nvCxnSpPr>
        <p:spPr>
          <a:xfrm flipH="1" flipV="1">
            <a:off x="11158009" y="5373216"/>
            <a:ext cx="216024" cy="89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\documentclass{article}&#10;\usepackage{amsmath}&#10;\pagestyle{empty}&#10;\begin{document}&#10;&#10;$&#10;20Hz&#10;$&#10;&#10;&#10;&#10;\end{document}" title="IguanaTex Bitmap Display">
            <a:extLst>
              <a:ext uri="{FF2B5EF4-FFF2-40B4-BE49-F238E27FC236}">
                <a16:creationId xmlns:a16="http://schemas.microsoft.com/office/drawing/2014/main" id="{3197F48D-A194-476A-B4C7-4A9146EEE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44" y="1758318"/>
            <a:ext cx="591238" cy="178286"/>
          </a:xfrm>
          <a:prstGeom prst="rect">
            <a:avLst/>
          </a:prstGeom>
        </p:spPr>
      </p:pic>
      <p:pic>
        <p:nvPicPr>
          <p:cNvPr id="31" name="图片 30" descr="\documentclass{article}&#10;\usepackage{amsmath}&#10;\pagestyle{empty}&#10;\begin{document}&#10;&#10;$&#10;20Hz&#10;$&#10;&#10;&#10;&#10;\end{document}" title="IguanaTex Bitmap Display">
            <a:extLst>
              <a:ext uri="{FF2B5EF4-FFF2-40B4-BE49-F238E27FC236}">
                <a16:creationId xmlns:a16="http://schemas.microsoft.com/office/drawing/2014/main" id="{66DE53AC-52A8-49B6-90D9-69A762311A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90" y="1784215"/>
            <a:ext cx="591238" cy="178286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&#10;20Hz&#10;$&#10;&#10;&#10;&#10;\end{document}" title="IguanaTex Bitmap Display">
            <a:extLst>
              <a:ext uri="{FF2B5EF4-FFF2-40B4-BE49-F238E27FC236}">
                <a16:creationId xmlns:a16="http://schemas.microsoft.com/office/drawing/2014/main" id="{AF067F03-A19D-4A50-9D9E-DD394712B7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537" y="1768624"/>
            <a:ext cx="591238" cy="178286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&#10;$&#10;500m/s&#10;$&#10;&#10;\end{document}" title="IguanaTex Bitmap Display">
            <a:extLst>
              <a:ext uri="{FF2B5EF4-FFF2-40B4-BE49-F238E27FC236}">
                <a16:creationId xmlns:a16="http://schemas.microsoft.com/office/drawing/2014/main" id="{756D54B4-A6B3-45A8-BCA4-1670ECF39E5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06" y="5649682"/>
            <a:ext cx="822857" cy="254476"/>
          </a:xfrm>
          <a:prstGeom prst="rect">
            <a:avLst/>
          </a:prstGeom>
        </p:spPr>
      </p:pic>
      <p:pic>
        <p:nvPicPr>
          <p:cNvPr id="23" name="图片 22" descr="\documentclass{article}&#10;\usepackage{amsmath}&#10;\pagestyle{empty}&#10;\begin{document}&#10;&#10;&#10;$&#10;800m/s&#10;$&#10;&#10;\end{document}" title="IguanaTex Bitmap Display">
            <a:extLst>
              <a:ext uri="{FF2B5EF4-FFF2-40B4-BE49-F238E27FC236}">
                <a16:creationId xmlns:a16="http://schemas.microsoft.com/office/drawing/2014/main" id="{25C7F461-2DE1-4F2C-950B-A886AF7417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02" y="5658706"/>
            <a:ext cx="825905" cy="254476"/>
          </a:xfrm>
          <a:prstGeom prst="rect">
            <a:avLst/>
          </a:prstGeom>
        </p:spPr>
      </p:pic>
      <p:pic>
        <p:nvPicPr>
          <p:cNvPr id="24" name="图片 23" descr="\documentclass{article}&#10;\usepackage{amsmath}&#10;\pagestyle{empty}&#10;\begin{document}&#10;&#10;&#10;$&#10;1300m/s&#10;$&#10;&#10;\end{document}" title="IguanaTex Bitmap Display">
            <a:extLst>
              <a:ext uri="{FF2B5EF4-FFF2-40B4-BE49-F238E27FC236}">
                <a16:creationId xmlns:a16="http://schemas.microsoft.com/office/drawing/2014/main" id="{73F0FC97-B5BD-4E81-A99C-C4CA094667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04" y="5641476"/>
            <a:ext cx="94019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4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E65AA7-B497-4A3D-8389-7F445564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0A29D8-F20D-4A15-9359-AB9E75B7DD26}"/>
              </a:ext>
            </a:extLst>
          </p:cNvPr>
          <p:cNvSpPr txBox="1"/>
          <p:nvPr/>
        </p:nvSpPr>
        <p:spPr>
          <a:xfrm>
            <a:off x="256555" y="260648"/>
            <a:ext cx="173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频率实验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573A207-9CBF-4F1B-8B87-9822F6E2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4" y="1054725"/>
            <a:ext cx="631333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2AD2BFF-E02E-4324-97DC-F5FFB77B0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4008064"/>
            <a:ext cx="634666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420D29-9BE7-4D4E-8D8E-9232A0AF4F57}"/>
              </a:ext>
            </a:extLst>
          </p:cNvPr>
          <p:cNvSpPr txBox="1"/>
          <p:nvPr/>
        </p:nvSpPr>
        <p:spPr>
          <a:xfrm>
            <a:off x="2788613" y="351476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最小二乘偏移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0FCB8C-96AF-435B-B2CE-F623E2F126D5}"/>
              </a:ext>
            </a:extLst>
          </p:cNvPr>
          <p:cNvSpPr txBox="1"/>
          <p:nvPr/>
        </p:nvSpPr>
        <p:spPr>
          <a:xfrm>
            <a:off x="2680601" y="646737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反射波波形反演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46FF93-2D8D-4DDD-8FAF-648762157191}"/>
              </a:ext>
            </a:extLst>
          </p:cNvPr>
          <p:cNvSpPr txBox="1"/>
          <p:nvPr/>
        </p:nvSpPr>
        <p:spPr>
          <a:xfrm>
            <a:off x="7176120" y="1916832"/>
            <a:ext cx="4752528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两个问题都是非线性问题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小偏移距数据有助提高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LSRTM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的迭代速度，降低非线性。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频率的提高会增加波形匹配难度，减缓波形匹配速度。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EF2B0EF6-F57A-4CE9-A9ED-EAFE2F04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4673190"/>
            <a:ext cx="4032448" cy="17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\documentclass{article}&#10;\usepackage{amsmath}&#10;\pagestyle{empty}&#10;\begin{document}&#10;&#10;$&#10;10Hz&#10;$&#10;&#10;&#10;&#10;\end{document}" title="IguanaTex Bitmap Display">
            <a:extLst>
              <a:ext uri="{FF2B5EF4-FFF2-40B4-BE49-F238E27FC236}">
                <a16:creationId xmlns:a16="http://schemas.microsoft.com/office/drawing/2014/main" id="{1A1A94B1-BAFF-405B-B588-13409F538F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74" y="5949280"/>
            <a:ext cx="582095" cy="178286"/>
          </a:xfrm>
          <a:prstGeom prst="rect">
            <a:avLst/>
          </a:prstGeom>
        </p:spPr>
      </p:pic>
      <p:pic>
        <p:nvPicPr>
          <p:cNvPr id="12" name="图片 11" descr="\documentclass{article}&#10;\usepackage{amsmath}&#10;\pagestyle{empty}&#10;\begin{document}&#10;&#10;$&#10;20Hz&#10;$&#10;&#10;&#10;&#10;\end{document}" title="IguanaTex Bitmap Display">
            <a:extLst>
              <a:ext uri="{FF2B5EF4-FFF2-40B4-BE49-F238E27FC236}">
                <a16:creationId xmlns:a16="http://schemas.microsoft.com/office/drawing/2014/main" id="{739BE8C1-C29D-481D-B6A0-43367DEA2F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5942983"/>
            <a:ext cx="591238" cy="178286"/>
          </a:xfrm>
          <a:prstGeom prst="rect">
            <a:avLst/>
          </a:prstGeom>
        </p:spPr>
      </p:pic>
      <p:pic>
        <p:nvPicPr>
          <p:cNvPr id="29" name="图片 28" descr="\documentclass{article}&#10;\usepackage{amsmath}&#10;\pagestyle{empty}&#10;\begin{document}&#10;&#10;$&#10;20Hz&#10;$&#10;&#10;&#10;&#10;\end{document}" title="IguanaTex Bitmap Display">
            <a:extLst>
              <a:ext uri="{FF2B5EF4-FFF2-40B4-BE49-F238E27FC236}">
                <a16:creationId xmlns:a16="http://schemas.microsoft.com/office/drawing/2014/main" id="{4A5EDC32-A694-4378-A87F-6BD0D148BAA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30" y="2947249"/>
            <a:ext cx="591238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17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3306991-DA50-4A84-B1A1-430B352EF7A6}"/>
              </a:ext>
            </a:extLst>
          </p:cNvPr>
          <p:cNvGrpSpPr>
            <a:grpSpLocks noChangeAspect="1"/>
          </p:cNvGrpSpPr>
          <p:nvPr/>
        </p:nvGrpSpPr>
        <p:grpSpPr>
          <a:xfrm>
            <a:off x="148174" y="1196752"/>
            <a:ext cx="11895651" cy="5311344"/>
            <a:chOff x="263353" y="1268760"/>
            <a:chExt cx="9361829" cy="428319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334F558F-639C-424F-8A00-BB588A6B8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53" y="1268899"/>
              <a:ext cx="2880994" cy="345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C3AB462-0F65-4E12-86EC-389D95B68C55}"/>
                </a:ext>
              </a:extLst>
            </p:cNvPr>
            <p:cNvSpPr txBox="1"/>
            <p:nvPr/>
          </p:nvSpPr>
          <p:spPr>
            <a:xfrm>
              <a:off x="1343472" y="4884787"/>
              <a:ext cx="864096" cy="29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10km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A96E255-207A-4CEB-B730-A44BD9812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606" y="1269395"/>
              <a:ext cx="3381149" cy="411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CF2421E-06EC-4654-9FA4-E39982DE8567}"/>
                </a:ext>
              </a:extLst>
            </p:cNvPr>
            <p:cNvSpPr txBox="1"/>
            <p:nvPr/>
          </p:nvSpPr>
          <p:spPr>
            <a:xfrm>
              <a:off x="4439816" y="5254119"/>
              <a:ext cx="1224136" cy="29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17.9km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758FE8D-D525-45CE-AEEA-4C26EDE07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072" y="1268760"/>
              <a:ext cx="2881110" cy="345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86EA340-6598-444A-B86C-A467098DCDAA}"/>
                </a:ext>
              </a:extLst>
            </p:cNvPr>
            <p:cNvSpPr txBox="1"/>
            <p:nvPr/>
          </p:nvSpPr>
          <p:spPr>
            <a:xfrm>
              <a:off x="7824192" y="4759357"/>
              <a:ext cx="1224136" cy="297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25.8km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C984854-D88A-4A4A-A29B-EF409BDD5098}"/>
              </a:ext>
            </a:extLst>
          </p:cNvPr>
          <p:cNvSpPr txBox="1"/>
          <p:nvPr/>
        </p:nvSpPr>
        <p:spPr>
          <a:xfrm>
            <a:off x="124651" y="253893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地震数据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2C36594-35CB-47EA-9324-388247AE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53" y="1653744"/>
            <a:ext cx="2504155" cy="141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同济logo-2">
            <a:extLst>
              <a:ext uri="{FF2B5EF4-FFF2-40B4-BE49-F238E27FC236}">
                <a16:creationId xmlns:a16="http://schemas.microsoft.com/office/drawing/2014/main" id="{C4AD39C3-5BA7-4FD0-98B8-EFF7163C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64A126-D5F9-46DB-BD6F-C048F359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20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2055C-447D-4FF1-8D56-46EAD59F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9218" name="Picture 2 1">
            <a:extLst>
              <a:ext uri="{FF2B5EF4-FFF2-40B4-BE49-F238E27FC236}">
                <a16:creationId xmlns:a16="http://schemas.microsoft.com/office/drawing/2014/main" id="{9FAAE688-AB43-4D2B-A13B-E09EA7EEF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2CA9946-47FC-443A-A590-36DCA97C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94BFB7-2B3F-4CDD-A36E-CFAC29C450D7}"/>
              </a:ext>
            </a:extLst>
          </p:cNvPr>
          <p:cNvSpPr txBox="1"/>
          <p:nvPr/>
        </p:nvSpPr>
        <p:spPr>
          <a:xfrm>
            <a:off x="256555" y="260648"/>
            <a:ext cx="173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频率实验</a:t>
            </a:r>
          </a:p>
        </p:txBody>
      </p:sp>
      <p:pic>
        <p:nvPicPr>
          <p:cNvPr id="3" name="图片 2" descr="\documentclass{article}&#10;\usepackage{amsmath}&#10;\pagestyle{empty}&#10;\begin{document}&#10;&#10;$&#10;20Hz+10Hz&#10;$&#10;&#10;&#10;&#10;\end{document}" title="IguanaTex Bitmap Display">
            <a:extLst>
              <a:ext uri="{FF2B5EF4-FFF2-40B4-BE49-F238E27FC236}">
                <a16:creationId xmlns:a16="http://schemas.microsoft.com/office/drawing/2014/main" id="{2284DE3D-8459-4929-8C4F-2E4986670E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4824"/>
            <a:ext cx="1513142" cy="193524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B562A66A-96D0-441E-B1EA-8A2C97DDE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3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D9481EAA-DE6C-41C3-B48C-0EF6544D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3" y="1269000"/>
            <a:ext cx="37547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\documentclass{article}&#10;\usepackage{amsmath}&#10;\pagestyle{empty}&#10;\begin{document}&#10;&#10;$&#10;10Hz+10Hz&#10;$&#10;&#10;&#10;&#10;\end{document}" title="IguanaTex Bitmap Display">
            <a:extLst>
              <a:ext uri="{FF2B5EF4-FFF2-40B4-BE49-F238E27FC236}">
                <a16:creationId xmlns:a16="http://schemas.microsoft.com/office/drawing/2014/main" id="{F17F2302-D9DD-4F4D-A9B7-D4EFA552A66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82" y="1844824"/>
            <a:ext cx="1503999" cy="1935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7EF5E6-7E65-4851-AB1C-4A4641B67492}"/>
              </a:ext>
            </a:extLst>
          </p:cNvPr>
          <p:cNvSpPr txBox="1"/>
          <p:nvPr/>
        </p:nvSpPr>
        <p:spPr>
          <a:xfrm>
            <a:off x="6960096" y="560334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近偏移距的匹配好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C1C552-9EB8-4FCE-BA31-A09B3996EEEB}"/>
              </a:ext>
            </a:extLst>
          </p:cNvPr>
          <p:cNvSpPr txBox="1"/>
          <p:nvPr/>
        </p:nvSpPr>
        <p:spPr>
          <a:xfrm>
            <a:off x="1487488" y="560334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近偏移距的匹配较差</a:t>
            </a:r>
          </a:p>
        </p:txBody>
      </p:sp>
    </p:spTree>
    <p:extLst>
      <p:ext uri="{BB962C8B-B14F-4D97-AF65-F5344CB8AC3E}">
        <p14:creationId xmlns:p14="http://schemas.microsoft.com/office/powerpoint/2010/main" val="176638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2055C-447D-4FF1-8D56-46EAD59F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7" name="Picture 2 2">
            <a:extLst>
              <a:ext uri="{FF2B5EF4-FFF2-40B4-BE49-F238E27FC236}">
                <a16:creationId xmlns:a16="http://schemas.microsoft.com/office/drawing/2014/main" id="{40E71E76-1DE6-479F-B43C-D33C3B6E5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84" y="3755035"/>
            <a:ext cx="5976664" cy="23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94BFB7-2B3F-4CDD-A36E-CFAC29C450D7}"/>
              </a:ext>
            </a:extLst>
          </p:cNvPr>
          <p:cNvSpPr txBox="1"/>
          <p:nvPr/>
        </p:nvSpPr>
        <p:spPr>
          <a:xfrm>
            <a:off x="256555" y="260648"/>
            <a:ext cx="173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频率实验</a:t>
            </a:r>
          </a:p>
        </p:txBody>
      </p:sp>
      <p:pic>
        <p:nvPicPr>
          <p:cNvPr id="6" name="图片 5" descr="\documentclass{article}&#10;\usepackage{amsmath}&#10;\pagestyle{empty}&#10;\begin{document}&#10;&#10;$&#10;10Hz&#10;$&#10;&#10;&#10;&#10;\end{document}" title="IguanaTex Bitmap Display">
            <a:extLst>
              <a:ext uri="{FF2B5EF4-FFF2-40B4-BE49-F238E27FC236}">
                <a16:creationId xmlns:a16="http://schemas.microsoft.com/office/drawing/2014/main" id="{F9A24ED1-5B66-4D1C-8BA6-E0738007B9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40" y="5483227"/>
            <a:ext cx="582095" cy="178286"/>
          </a:xfrm>
          <a:prstGeom prst="rect">
            <a:avLst/>
          </a:prstGeom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61D5CD0-8872-45B3-817F-A9E113B7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84" y="1124744"/>
            <a:ext cx="5976664" cy="238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\documentclass{article}&#10;\usepackage{amsmath}&#10;\pagestyle{empty}&#10;\begin{document}&#10;&#10;$&#10;20Hz&#10;$&#10;&#10;&#10;&#10;\end{document}" title="IguanaTex Bitmap Display">
            <a:extLst>
              <a:ext uri="{FF2B5EF4-FFF2-40B4-BE49-F238E27FC236}">
                <a16:creationId xmlns:a16="http://schemas.microsoft.com/office/drawing/2014/main" id="{FDA3063E-DF9C-4EFB-AA88-100B507BC1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00" y="2938099"/>
            <a:ext cx="591238" cy="17828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4F03B8D-4B8D-45AA-8FBA-444B7D883EB0}"/>
              </a:ext>
            </a:extLst>
          </p:cNvPr>
          <p:cNvSpPr txBox="1"/>
          <p:nvPr/>
        </p:nvSpPr>
        <p:spPr>
          <a:xfrm>
            <a:off x="4401028" y="348148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最小二乘偏移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BA65EE-4687-4C05-B2EB-792BBA8B9DF9}"/>
              </a:ext>
            </a:extLst>
          </p:cNvPr>
          <p:cNvSpPr txBox="1"/>
          <p:nvPr/>
        </p:nvSpPr>
        <p:spPr>
          <a:xfrm>
            <a:off x="4293016" y="618813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反射波波形反演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7EE4CC-9206-4DE6-B485-A900E1111D4F}"/>
              </a:ext>
            </a:extLst>
          </p:cNvPr>
          <p:cNvSpPr txBox="1"/>
          <p:nvPr/>
        </p:nvSpPr>
        <p:spPr>
          <a:xfrm>
            <a:off x="8112224" y="2708920"/>
            <a:ext cx="3862362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近、远偏移距均不匹配，导致非线性增加，收敛变慢；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对收敛速率影响超过频率。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84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9E1BEE-F50F-BC43-987B-20DDDCB8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7C427-5EE3-7143-A64D-4F194D8F2DEE}" type="slidenum">
              <a:rPr kumimoji="1" lang="zh-CN" altLang="en-US" smtClean="0"/>
              <a:t>32</a:t>
            </a:fld>
            <a:endParaRPr kumimoji="1" lang="zh-CN" altLang="en-US"/>
          </a:p>
        </p:txBody>
      </p:sp>
      <p:pic>
        <p:nvPicPr>
          <p:cNvPr id="6" name="Picture 20" descr="同济logo-2">
            <a:extLst>
              <a:ext uri="{FF2B5EF4-FFF2-40B4-BE49-F238E27FC236}">
                <a16:creationId xmlns:a16="http://schemas.microsoft.com/office/drawing/2014/main" id="{D5052045-E4DF-4E53-8ED8-FF979624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18F8B52-1B80-4BD2-947B-06BBF421B09C}"/>
              </a:ext>
            </a:extLst>
          </p:cNvPr>
          <p:cNvSpPr txBox="1"/>
          <p:nvPr/>
        </p:nvSpPr>
        <p:spPr>
          <a:xfrm>
            <a:off x="3251684" y="1628800"/>
            <a:ext cx="5688632" cy="316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感谢大家的聆听</a:t>
            </a:r>
            <a:endParaRPr lang="en-US" altLang="zh-CN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5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欢迎大家批评指正</a:t>
            </a:r>
          </a:p>
        </p:txBody>
      </p:sp>
    </p:spTree>
    <p:extLst>
      <p:ext uri="{BB962C8B-B14F-4D97-AF65-F5344CB8AC3E}">
        <p14:creationId xmlns:p14="http://schemas.microsoft.com/office/powerpoint/2010/main" val="31912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5D1FA09-1167-43A7-9762-313FF3598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300162"/>
            <a:ext cx="112204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729A76-1ED5-47C8-BB3B-6CF89340E978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初始模型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E87AEC-8450-41AA-82DC-B50BB8E5A326}"/>
              </a:ext>
            </a:extLst>
          </p:cNvPr>
          <p:cNvSpPr txBox="1"/>
          <p:nvPr/>
        </p:nvSpPr>
        <p:spPr>
          <a:xfrm>
            <a:off x="860036" y="555783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815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00F65E9-CE9C-4BF1-884F-39F44F7E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300162"/>
            <a:ext cx="112204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E048B5-023C-4C9B-BDFC-3496FD22BDBB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各向同性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4446A3-238C-49B3-81E6-6CF5D6E87B7A}"/>
              </a:ext>
            </a:extLst>
          </p:cNvPr>
          <p:cNvSpPr txBox="1"/>
          <p:nvPr/>
        </p:nvSpPr>
        <p:spPr>
          <a:xfrm>
            <a:off x="860036" y="555783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67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1D4ADA4-2735-4133-8A42-D98CFF36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300162"/>
            <a:ext cx="112204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E048B5-023C-4C9B-BDFC-3496FD22BDBB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各向同性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D593E-154F-48D9-87C2-20C0BC234D4B}"/>
              </a:ext>
            </a:extLst>
          </p:cNvPr>
          <p:cNvSpPr txBox="1"/>
          <p:nvPr/>
        </p:nvSpPr>
        <p:spPr>
          <a:xfrm>
            <a:off x="860036" y="555783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7072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FC945AF-71E5-4653-84B5-84B72CD9B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300162"/>
            <a:ext cx="112204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7F3535-4918-404D-95EE-E88856CCC3C1}"/>
              </a:ext>
            </a:extLst>
          </p:cNvPr>
          <p:cNvSpPr txBox="1"/>
          <p:nvPr/>
        </p:nvSpPr>
        <p:spPr>
          <a:xfrm>
            <a:off x="839416" y="105273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各向异性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62347D-F5CA-410C-B324-5467A6BB5E13}"/>
              </a:ext>
            </a:extLst>
          </p:cNvPr>
          <p:cNvSpPr txBox="1"/>
          <p:nvPr/>
        </p:nvSpPr>
        <p:spPr>
          <a:xfrm>
            <a:off x="860036" y="555783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6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1B3D4A07-A848-49C2-898E-F9DA53D7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052736"/>
            <a:ext cx="10118571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ADF12F-9EEA-4413-8951-CA066AFFABD1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初始模型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4BAB60-FB5C-4A3B-8C79-D46D1F9AE567}"/>
              </a:ext>
            </a:extLst>
          </p:cNvPr>
          <p:cNvSpPr txBox="1"/>
          <p:nvPr/>
        </p:nvSpPr>
        <p:spPr>
          <a:xfrm>
            <a:off x="863875" y="600704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34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85E11DA-2EF5-4363-9E47-37B96010F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052736"/>
            <a:ext cx="10118571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079BD1-B4F5-472B-A4F4-121DC73C9CD2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各向同性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A27098-EEE0-466C-9300-741237781E32}"/>
              </a:ext>
            </a:extLst>
          </p:cNvPr>
          <p:cNvSpPr txBox="1"/>
          <p:nvPr/>
        </p:nvSpPr>
        <p:spPr>
          <a:xfrm>
            <a:off x="863875" y="600704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0289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023DA77-C84A-4197-964A-C20F172EE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052736"/>
            <a:ext cx="10118571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D6C867-3646-4C09-9857-AC86383F7BE7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各向同性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661EE3-475B-44F0-9764-8ED68847D621}"/>
              </a:ext>
            </a:extLst>
          </p:cNvPr>
          <p:cNvSpPr txBox="1"/>
          <p:nvPr/>
        </p:nvSpPr>
        <p:spPr>
          <a:xfrm>
            <a:off x="863875" y="600704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98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196FA9-4EE3-4EC5-88B2-432186E8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Picture 20" descr="同济logo-2">
            <a:extLst>
              <a:ext uri="{FF2B5EF4-FFF2-40B4-BE49-F238E27FC236}">
                <a16:creationId xmlns:a16="http://schemas.microsoft.com/office/drawing/2014/main" id="{A65D91F1-0B20-409A-99BE-72750FC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9573F1-9855-45BA-91BC-E63DD8E1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295474"/>
            <a:ext cx="1166142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2D2801-DBEB-46EC-8D7C-BF8761A9AA87}"/>
              </a:ext>
            </a:extLst>
          </p:cNvPr>
          <p:cNvSpPr txBox="1"/>
          <p:nvPr/>
        </p:nvSpPr>
        <p:spPr>
          <a:xfrm>
            <a:off x="124651" y="253893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初始模型</a:t>
            </a:r>
          </a:p>
        </p:txBody>
      </p:sp>
    </p:spTree>
    <p:extLst>
      <p:ext uri="{BB962C8B-B14F-4D97-AF65-F5344CB8AC3E}">
        <p14:creationId xmlns:p14="http://schemas.microsoft.com/office/powerpoint/2010/main" val="933436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1CCF696-F98D-4C29-AFF2-C3F8F71E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052736"/>
            <a:ext cx="10118571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A28F3B-AACE-4DB3-B200-CF98138DD0BB}"/>
              </a:ext>
            </a:extLst>
          </p:cNvPr>
          <p:cNvSpPr txBox="1"/>
          <p:nvPr/>
        </p:nvSpPr>
        <p:spPr>
          <a:xfrm>
            <a:off x="839416" y="105273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各向异性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0CCDAE-9206-4715-B2F6-FFD19701D3DD}"/>
              </a:ext>
            </a:extLst>
          </p:cNvPr>
          <p:cNvSpPr txBox="1"/>
          <p:nvPr/>
        </p:nvSpPr>
        <p:spPr>
          <a:xfrm>
            <a:off x="863875" y="600704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807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8208" name="Picture 16">
            <a:extLst>
              <a:ext uri="{FF2B5EF4-FFF2-40B4-BE49-F238E27FC236}">
                <a16:creationId xmlns:a16="http://schemas.microsoft.com/office/drawing/2014/main" id="{0730CE98-A331-4E09-A066-4F057F15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300163"/>
            <a:ext cx="112204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AA31860-1E9E-4743-819D-DB878BB5F53B}"/>
              </a:ext>
            </a:extLst>
          </p:cNvPr>
          <p:cNvSpPr txBox="1"/>
          <p:nvPr/>
        </p:nvSpPr>
        <p:spPr>
          <a:xfrm>
            <a:off x="860036" y="555783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829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6FB5DAF-DE45-44C2-B5D3-57F5B706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052736"/>
            <a:ext cx="10118571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42EF61-0A13-4AFD-9DE5-C06560D0C73E}"/>
              </a:ext>
            </a:extLst>
          </p:cNvPr>
          <p:cNvSpPr txBox="1"/>
          <p:nvPr/>
        </p:nvSpPr>
        <p:spPr>
          <a:xfrm>
            <a:off x="861482" y="603987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309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640ED828-9567-4F93-9050-3CA378DA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300163"/>
            <a:ext cx="112204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A31860-1E9E-4743-819D-DB878BB5F53B}"/>
              </a:ext>
            </a:extLst>
          </p:cNvPr>
          <p:cNvSpPr txBox="1"/>
          <p:nvPr/>
        </p:nvSpPr>
        <p:spPr>
          <a:xfrm>
            <a:off x="860036" y="555783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4380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8EFEF8A0-7212-4730-8228-27B2A809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052736"/>
            <a:ext cx="10118571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14E49B-1740-40AF-9E7A-9BCD827AD2C3}"/>
              </a:ext>
            </a:extLst>
          </p:cNvPr>
          <p:cNvSpPr txBox="1"/>
          <p:nvPr/>
        </p:nvSpPr>
        <p:spPr>
          <a:xfrm>
            <a:off x="861482" y="603987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40Hz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787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D978956-3B7D-4589-8A26-E3D6B3255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28800"/>
            <a:ext cx="743978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96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5F4B0667-7D7B-4108-B7DC-46D85FC0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5" y="1052736"/>
            <a:ext cx="1166142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4FCA6B4-DEFD-4298-8DCC-98B812494C47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各向同性</a:t>
            </a:r>
          </a:p>
        </p:txBody>
      </p:sp>
    </p:spTree>
    <p:extLst>
      <p:ext uri="{BB962C8B-B14F-4D97-AF65-F5344CB8AC3E}">
        <p14:creationId xmlns:p14="http://schemas.microsoft.com/office/powerpoint/2010/main" val="4046607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>
            <a:extLst>
              <a:ext uri="{FF2B5EF4-FFF2-40B4-BE49-F238E27FC236}">
                <a16:creationId xmlns:a16="http://schemas.microsoft.com/office/drawing/2014/main" id="{5F1D39BC-9330-4095-8CDB-E4A32578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5" y="1052736"/>
            <a:ext cx="1166142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E63270-98A2-44E5-848D-D4A05D87A017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各向同性</a:t>
            </a:r>
          </a:p>
        </p:txBody>
      </p:sp>
    </p:spTree>
    <p:extLst>
      <p:ext uri="{BB962C8B-B14F-4D97-AF65-F5344CB8AC3E}">
        <p14:creationId xmlns:p14="http://schemas.microsoft.com/office/powerpoint/2010/main" val="2825101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715D84A1-8F41-4F9C-AC12-DF715195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5" y="1052736"/>
            <a:ext cx="1166142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049E8BD-BD04-4CED-AE5C-B057DABE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-23400"/>
            <a:ext cx="3475781" cy="162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88C967-BCFA-4F33-8D28-A8E93BE82291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各向异性</a:t>
            </a:r>
          </a:p>
        </p:txBody>
      </p:sp>
    </p:spTree>
    <p:extLst>
      <p:ext uri="{BB962C8B-B14F-4D97-AF65-F5344CB8AC3E}">
        <p14:creationId xmlns:p14="http://schemas.microsoft.com/office/powerpoint/2010/main" val="4201232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F1979-FA03-4251-8846-90CFA259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88C967-BCFA-4F33-8D28-A8E93BE82291}"/>
              </a:ext>
            </a:extLst>
          </p:cNvPr>
          <p:cNvSpPr txBox="1"/>
          <p:nvPr/>
        </p:nvSpPr>
        <p:spPr>
          <a:xfrm>
            <a:off x="839416" y="10527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各向异性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7DF5BEF-E8D6-48F6-8451-1ECAD7390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1" y="1316351"/>
            <a:ext cx="1166142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12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196FA9-4EE3-4EC5-88B2-432186E8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5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20" descr="同济logo-2">
            <a:extLst>
              <a:ext uri="{FF2B5EF4-FFF2-40B4-BE49-F238E27FC236}">
                <a16:creationId xmlns:a16="http://schemas.microsoft.com/office/drawing/2014/main" id="{A65D91F1-0B20-409A-99BE-72750FC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9AA873A-6AED-4321-9B80-3C42D4E14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080000"/>
            <a:ext cx="1122045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8EFBFB8-1654-4A00-9EBC-AC546EB199BA}"/>
              </a:ext>
            </a:extLst>
          </p:cNvPr>
          <p:cNvSpPr txBox="1"/>
          <p:nvPr/>
        </p:nvSpPr>
        <p:spPr>
          <a:xfrm>
            <a:off x="124651" y="253893"/>
            <a:ext cx="2514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共偏移距道集</a:t>
            </a:r>
          </a:p>
        </p:txBody>
      </p:sp>
    </p:spTree>
    <p:extLst>
      <p:ext uri="{BB962C8B-B14F-4D97-AF65-F5344CB8AC3E}">
        <p14:creationId xmlns:p14="http://schemas.microsoft.com/office/powerpoint/2010/main" val="2977315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7D18B-1AE1-4767-AECE-3554F194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50</a:t>
            </a:fld>
            <a:endParaRPr lang="zh-CN" altLang="en-US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CA7FE5CC-F39A-4760-BABF-736461B1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6" y="1052736"/>
            <a:ext cx="3402202" cy="49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91EB83DC-0A0D-471D-BB0C-A486D59B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276872"/>
            <a:ext cx="8275027" cy="271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\documentclass{article}&#10;\usepackage{amsmath}&#10;\pagestyle{empty}&#10;\begin{document}&#10;&#10;&#10;$&#10;500m/s&#10;$&#10;&#10;\end{document}" title="IguanaTex Bitmap Display">
            <a:extLst>
              <a:ext uri="{FF2B5EF4-FFF2-40B4-BE49-F238E27FC236}">
                <a16:creationId xmlns:a16="http://schemas.microsoft.com/office/drawing/2014/main" id="{D31B2E25-5BA3-408B-842F-3D260658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29" y="1669130"/>
            <a:ext cx="822857" cy="254476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AE76B7-BF50-4FB5-9095-2A4F60A100F5}"/>
              </a:ext>
            </a:extLst>
          </p:cNvPr>
          <p:cNvCxnSpPr>
            <a:cxnSpLocks/>
          </p:cNvCxnSpPr>
          <p:nvPr/>
        </p:nvCxnSpPr>
        <p:spPr>
          <a:xfrm>
            <a:off x="839416" y="1556792"/>
            <a:ext cx="576064" cy="43204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116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>
            <a:extLst>
              <a:ext uri="{FF2B5EF4-FFF2-40B4-BE49-F238E27FC236}">
                <a16:creationId xmlns:a16="http://schemas.microsoft.com/office/drawing/2014/main" id="{C78679D9-4365-4DA9-98EF-9028F092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6" y="1052736"/>
            <a:ext cx="3401668" cy="4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A63149E0-5577-475F-8439-E2847761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276872"/>
            <a:ext cx="8270706" cy="27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7D18B-1AE1-4767-AECE-3554F194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51</a:t>
            </a:fld>
            <a:endParaRPr lang="zh-CN" altLang="en-US"/>
          </a:p>
        </p:txBody>
      </p:sp>
      <p:pic>
        <p:nvPicPr>
          <p:cNvPr id="7" name="图片 6" descr="\documentclass{article}&#10;\usepackage{amsmath}&#10;\pagestyle{empty}&#10;\begin{document}&#10;&#10;&#10;$&#10;1000m/s&#10;$&#10;&#10;\end{document}" title="IguanaTex Bitmap Display">
            <a:extLst>
              <a:ext uri="{FF2B5EF4-FFF2-40B4-BE49-F238E27FC236}">
                <a16:creationId xmlns:a16="http://schemas.microsoft.com/office/drawing/2014/main" id="{38B6452A-3BAA-4692-8D3E-CAF0B5137C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06" y="1669130"/>
            <a:ext cx="940190" cy="25447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5987A22-3497-46D9-9841-FC0B0E31DCB4}"/>
              </a:ext>
            </a:extLst>
          </p:cNvPr>
          <p:cNvCxnSpPr>
            <a:cxnSpLocks/>
          </p:cNvCxnSpPr>
          <p:nvPr/>
        </p:nvCxnSpPr>
        <p:spPr>
          <a:xfrm>
            <a:off x="839416" y="1556792"/>
            <a:ext cx="1440160" cy="42484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81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2">
            <a:extLst>
              <a:ext uri="{FF2B5EF4-FFF2-40B4-BE49-F238E27FC236}">
                <a16:creationId xmlns:a16="http://schemas.microsoft.com/office/drawing/2014/main" id="{E334082A-12C8-41A0-8132-449807A6F1F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9" y="1187923"/>
            <a:ext cx="3661200" cy="42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0EA04FD-B426-4640-A914-DCB30A99B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734" y="1197540"/>
            <a:ext cx="4252831" cy="51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1DE15BB8-4736-4DD2-A67F-2A745276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29" y="1143614"/>
            <a:ext cx="3661200" cy="43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3AB462-0F65-4E12-86EC-389D95B68C55}"/>
              </a:ext>
            </a:extLst>
          </p:cNvPr>
          <p:cNvSpPr txBox="1"/>
          <p:nvPr/>
        </p:nvSpPr>
        <p:spPr>
          <a:xfrm>
            <a:off x="1520632" y="5680777"/>
            <a:ext cx="109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2421E-06EC-4654-9FA4-E39982DE8567}"/>
              </a:ext>
            </a:extLst>
          </p:cNvPr>
          <p:cNvSpPr txBox="1"/>
          <p:nvPr/>
        </p:nvSpPr>
        <p:spPr>
          <a:xfrm>
            <a:off x="5455016" y="6138764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17.9km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6EA340-6598-444A-B86C-A467098DCDAA}"/>
              </a:ext>
            </a:extLst>
          </p:cNvPr>
          <p:cNvSpPr txBox="1"/>
          <p:nvPr/>
        </p:nvSpPr>
        <p:spPr>
          <a:xfrm>
            <a:off x="9755389" y="5525239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25.8km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0" descr="同济logo-2">
            <a:extLst>
              <a:ext uri="{FF2B5EF4-FFF2-40B4-BE49-F238E27FC236}">
                <a16:creationId xmlns:a16="http://schemas.microsoft.com/office/drawing/2014/main" id="{C4AD39C3-5BA7-4FD0-98B8-EFF7163C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64A126-D5F9-46DB-BD6F-C048F359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D23C8203-2D36-43C4-908F-60CAD0378C7D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5B3AA1-0772-473B-A62E-E91DF11CE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700808"/>
            <a:ext cx="2635002" cy="137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927D139-4AAF-453B-A5DD-5B8B9F8151B6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地震数据（切除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滤波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80Hz</a:t>
            </a: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0C256F8-AC7D-4580-8C07-05F000712F17}"/>
              </a:ext>
            </a:extLst>
          </p:cNvPr>
          <p:cNvCxnSpPr>
            <a:cxnSpLocks/>
          </p:cNvCxnSpPr>
          <p:nvPr/>
        </p:nvCxnSpPr>
        <p:spPr>
          <a:xfrm flipH="1">
            <a:off x="7202149" y="4877084"/>
            <a:ext cx="72008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2886D73-2F03-44A4-972A-DB53F0186571}"/>
              </a:ext>
            </a:extLst>
          </p:cNvPr>
          <p:cNvCxnSpPr>
            <a:cxnSpLocks/>
          </p:cNvCxnSpPr>
          <p:nvPr/>
        </p:nvCxnSpPr>
        <p:spPr>
          <a:xfrm flipH="1">
            <a:off x="11234597" y="4733068"/>
            <a:ext cx="72008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1F4D39E-E915-449E-AD5D-AAAD2C73EA90}"/>
              </a:ext>
            </a:extLst>
          </p:cNvPr>
          <p:cNvCxnSpPr>
            <a:cxnSpLocks/>
          </p:cNvCxnSpPr>
          <p:nvPr/>
        </p:nvCxnSpPr>
        <p:spPr>
          <a:xfrm flipH="1">
            <a:off x="2783632" y="4445036"/>
            <a:ext cx="72008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5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34F558F-639C-424F-8A00-BB588A6B8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4" y="1196924"/>
            <a:ext cx="3660748" cy="42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3AB462-0F65-4E12-86EC-389D95B68C55}"/>
              </a:ext>
            </a:extLst>
          </p:cNvPr>
          <p:cNvSpPr txBox="1"/>
          <p:nvPr/>
        </p:nvSpPr>
        <p:spPr>
          <a:xfrm>
            <a:off x="1520632" y="5680777"/>
            <a:ext cx="109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A96E255-207A-4CEB-B730-A44BD9812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733" y="1197539"/>
            <a:ext cx="4296273" cy="510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CF2421E-06EC-4654-9FA4-E39982DE8567}"/>
              </a:ext>
            </a:extLst>
          </p:cNvPr>
          <p:cNvSpPr txBox="1"/>
          <p:nvPr/>
        </p:nvSpPr>
        <p:spPr>
          <a:xfrm>
            <a:off x="5455016" y="6138764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17.9km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8758FE8D-D525-45CE-AEEA-4C26EDE0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29" y="1196752"/>
            <a:ext cx="3660896" cy="429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86EA340-6598-444A-B86C-A467098DCDAA}"/>
              </a:ext>
            </a:extLst>
          </p:cNvPr>
          <p:cNvSpPr txBox="1"/>
          <p:nvPr/>
        </p:nvSpPr>
        <p:spPr>
          <a:xfrm>
            <a:off x="9755389" y="5525239"/>
            <a:ext cx="15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25.8km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984854-D88A-4A4A-A29B-EF409BDD5098}"/>
              </a:ext>
            </a:extLst>
          </p:cNvPr>
          <p:cNvSpPr txBox="1"/>
          <p:nvPr/>
        </p:nvSpPr>
        <p:spPr>
          <a:xfrm>
            <a:off x="124651" y="253893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地震数据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2C36594-35CB-47EA-9324-388247AE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53" y="1653744"/>
            <a:ext cx="2504155" cy="141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同济logo-2">
            <a:extLst>
              <a:ext uri="{FF2B5EF4-FFF2-40B4-BE49-F238E27FC236}">
                <a16:creationId xmlns:a16="http://schemas.microsoft.com/office/drawing/2014/main" id="{C4AD39C3-5BA7-4FD0-98B8-EFF7163C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64A126-D5F9-46DB-BD6F-C048F359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98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196FA9-4EE3-4EC5-88B2-432186E8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Picture 20" descr="同济logo-2">
            <a:extLst>
              <a:ext uri="{FF2B5EF4-FFF2-40B4-BE49-F238E27FC236}">
                <a16:creationId xmlns:a16="http://schemas.microsoft.com/office/drawing/2014/main" id="{A65D91F1-0B20-409A-99BE-72750FC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E2882822-0C4D-45C1-A2AB-0FCDAC7E4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1" y="1628800"/>
            <a:ext cx="5874958" cy="422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80A882BA-F541-4083-A71C-8A859A76BEA5}"/>
              </a:ext>
            </a:extLst>
          </p:cNvPr>
          <p:cNvSpPr/>
          <p:nvPr/>
        </p:nvSpPr>
        <p:spPr>
          <a:xfrm>
            <a:off x="1842213" y="1902105"/>
            <a:ext cx="5040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549F16-328F-4D82-B5B0-E8B26C8187E7}"/>
              </a:ext>
            </a:extLst>
          </p:cNvPr>
          <p:cNvSpPr txBox="1"/>
          <p:nvPr/>
        </p:nvSpPr>
        <p:spPr>
          <a:xfrm>
            <a:off x="770065" y="1892813"/>
            <a:ext cx="122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子波延迟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623C0F-1DE4-4531-9E98-F16CC3FFC228}"/>
              </a:ext>
            </a:extLst>
          </p:cNvPr>
          <p:cNvSpPr txBox="1"/>
          <p:nvPr/>
        </p:nvSpPr>
        <p:spPr>
          <a:xfrm>
            <a:off x="6597402" y="2724023"/>
            <a:ext cx="4984998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/>
              <a:t>子波延迟时会影响成像深度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/>
              <a:t>振幅大小会决定反射率幅度大小（</a:t>
            </a:r>
            <a:r>
              <a:rPr lang="en-US" altLang="zh-CN" b="1" dirty="0"/>
              <a:t>LSRTM</a:t>
            </a:r>
            <a:r>
              <a:rPr lang="zh-CN" altLang="en-US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2805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8BC46D-463B-4EBD-8DB2-E041ECF0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3641824"/>
            <a:ext cx="5059286" cy="2520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8BC6B7-526A-43EE-BCE3-904CD857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89" y="3641824"/>
            <a:ext cx="505928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E6F2F0-8347-4B45-B049-9C66D5E3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89" y="1052736"/>
            <a:ext cx="505928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E8943301-F8B4-4E63-A585-7153CAD3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052736"/>
            <a:ext cx="505928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196FA9-4EE3-4EC5-88B2-432186E8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8203-2D36-43C4-908F-60CAD0378C7D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Picture 20" descr="同济logo-2">
            <a:extLst>
              <a:ext uri="{FF2B5EF4-FFF2-40B4-BE49-F238E27FC236}">
                <a16:creationId xmlns:a16="http://schemas.microsoft.com/office/drawing/2014/main" id="{A65D91F1-0B20-409A-99BE-72750FC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9472"/>
            <a:ext cx="823986" cy="8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3F1241-E072-461D-BAEA-B0861FED23CD}"/>
              </a:ext>
            </a:extLst>
          </p:cNvPr>
          <p:cNvSpPr txBox="1"/>
          <p:nvPr/>
        </p:nvSpPr>
        <p:spPr>
          <a:xfrm>
            <a:off x="1006270" y="30588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80Hz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69507F-E087-4341-9815-1A6F6D125815}"/>
              </a:ext>
            </a:extLst>
          </p:cNvPr>
          <p:cNvSpPr txBox="1"/>
          <p:nvPr/>
        </p:nvSpPr>
        <p:spPr>
          <a:xfrm>
            <a:off x="1006270" y="56352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40Hz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04D722-D91F-4518-BA2F-ECEFE84E204C}"/>
              </a:ext>
            </a:extLst>
          </p:cNvPr>
          <p:cNvSpPr txBox="1"/>
          <p:nvPr/>
        </p:nvSpPr>
        <p:spPr>
          <a:xfrm>
            <a:off x="6430617" y="304661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20Hz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7B5AE5-EAE8-4D31-AEF3-2EC3B754197F}"/>
              </a:ext>
            </a:extLst>
          </p:cNvPr>
          <p:cNvSpPr txBox="1"/>
          <p:nvPr/>
        </p:nvSpPr>
        <p:spPr>
          <a:xfrm>
            <a:off x="6430617" y="562301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10Hz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8BA32E81-044D-4F5D-9BBF-1E74A1574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4"/>
          <a:stretch/>
        </p:blipFill>
        <p:spPr bwMode="auto">
          <a:xfrm>
            <a:off x="11185730" y="1364379"/>
            <a:ext cx="88791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28C1C4A-0D4F-4CC0-8334-E03EACC009FD}"/>
              </a:ext>
            </a:extLst>
          </p:cNvPr>
          <p:cNvSpPr txBox="1"/>
          <p:nvPr/>
        </p:nvSpPr>
        <p:spPr>
          <a:xfrm>
            <a:off x="124650" y="253893"/>
            <a:ext cx="481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最小二乘偏移（反射率模型）</a:t>
            </a:r>
          </a:p>
        </p:txBody>
      </p:sp>
    </p:spTree>
    <p:extLst>
      <p:ext uri="{BB962C8B-B14F-4D97-AF65-F5344CB8AC3E}">
        <p14:creationId xmlns:p14="http://schemas.microsoft.com/office/powerpoint/2010/main" val="36756751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4.9494"/>
  <p:tag name="LATEXADDIN" val="\documentclass{article}&#10;\usepackage{amsmath}&#10;\pagestyle{empty}&#10;\begin{document}&#10;&#10;&#10;$&#10;500m/s&#10;$&#10;&#10;\end{document}"/>
  <p:tag name="IGUANATEXSIZE" val="20"/>
  <p:tag name="IGUANATEXCURSOR" val="85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4.9494"/>
  <p:tag name="LATEXADDIN" val="\documentclass{article}&#10;\usepackage{amsmath}&#10;\pagestyle{empty}&#10;\begin{document}&#10;&#10;&#10;$&#10;500m/s&#10;$&#10;&#10;\end{document}"/>
  <p:tag name="IGUANATEXSIZE" val="20"/>
  <p:tag name="IGUANATEXCURSOR" val="85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6.4492"/>
  <p:tag name="LATEXADDIN" val="\documentclass{article}&#10;\usepackage{amsmath}&#10;\pagestyle{empty}&#10;\begin{document}&#10;&#10;&#10;$&#10;800m/s&#10;$&#10;&#10;\end{document}"/>
  <p:tag name="IGUANATEXSIZE" val="20"/>
  <p:tag name="IGUANATEXCURSOR" val="85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2.6921"/>
  <p:tag name="LATEXADDIN" val="\documentclass{article}&#10;\usepackage{amsmath}&#10;\pagestyle{empty}&#10;\begin{document}&#10;&#10;&#10;$&#10;1300m/s&#10;$&#10;&#10;\end{document}"/>
  <p:tag name="IGUANATEXSIZE" val="20"/>
  <p:tag name="IGUANATEXCURSOR" val="86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6.4642"/>
  <p:tag name="LATEXADDIN" val="\documentclass{article}&#10;\usepackage{amsmath}&#10;\pagestyle{empty}&#10;\begin{document}&#10;&#10;$&#10;1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0.9636"/>
  <p:tag name="LATEXADDIN" val="\documentclass{article}&#10;\usepackage{amsmath}&#10;\pagestyle{empty}&#10;\begin{document}&#10;&#10;$&#10;2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0.9636"/>
  <p:tag name="LATEXADDIN" val="\documentclass{article}&#10;\usepackage{amsmath}&#10;\pagestyle{empty}&#10;\begin{document}&#10;&#10;$&#10;2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0.9636"/>
  <p:tag name="LATEXADDIN" val="\documentclass{article}&#10;\usepackage{amsmath}&#10;\pagestyle{empty}&#10;\begin{document}&#10;&#10;$&#10;2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0.9636"/>
  <p:tag name="LATEXADDIN" val="\documentclass{article}&#10;\usepackage{amsmath}&#10;\pagestyle{empty}&#10;\begin{document}&#10;&#10;$&#10;2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0.9636"/>
  <p:tag name="LATEXADDIN" val="\documentclass{article}&#10;\usepackage{amsmath}&#10;\pagestyle{empty}&#10;\begin{document}&#10;&#10;$&#10;2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0.9636"/>
  <p:tag name="LATEXADDIN" val="\documentclass{article}&#10;\usepackage{amsmath}&#10;\pagestyle{empty}&#10;\begin{document}&#10;&#10;$&#10;2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6.4492"/>
  <p:tag name="LATEXADDIN" val="\documentclass{article}&#10;\usepackage{amsmath}&#10;\pagestyle{empty}&#10;\begin{document}&#10;&#10;&#10;$&#10;800m/s&#10;$&#10;&#10;\end{document}"/>
  <p:tag name="IGUANATEXSIZE" val="20"/>
  <p:tag name="IGUANATEXCURSOR" val="85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4.9494"/>
  <p:tag name="LATEXADDIN" val="\documentclass{article}&#10;\usepackage{amsmath}&#10;\pagestyle{empty}&#10;\begin{document}&#10;&#10;&#10;$&#10;500m/s&#10;$&#10;&#10;\end{document}"/>
  <p:tag name="IGUANATEXSIZE" val="20"/>
  <p:tag name="IGUANATEXCURSOR" val="85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6.4492"/>
  <p:tag name="LATEXADDIN" val="\documentclass{article}&#10;\usepackage{amsmath}&#10;\pagestyle{empty}&#10;\begin{document}&#10;&#10;&#10;$&#10;800m/s&#10;$&#10;&#10;\end{document}"/>
  <p:tag name="IGUANATEXSIZE" val="20"/>
  <p:tag name="IGUANATEXCURSOR" val="85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2.6921"/>
  <p:tag name="LATEXADDIN" val="\documentclass{article}&#10;\usepackage{amsmath}&#10;\pagestyle{empty}&#10;\begin{document}&#10;&#10;&#10;$&#10;1300m/s&#10;$&#10;&#10;\end{document}"/>
  <p:tag name="IGUANATEXSIZE" val="20"/>
  <p:tag name="IGUANATEXCURSOR" val="86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6.4642"/>
  <p:tag name="LATEXADDIN" val="\documentclass{article}&#10;\usepackage{amsmath}&#10;\pagestyle{empty}&#10;\begin{document}&#10;&#10;$&#10;10Hz&#10;$&#10;&#10;&#10;&#10;\end{document}"/>
  <p:tag name="IGUANATEXSIZE" val="20"/>
  <p:tag name="IGUANATEXCURSOR" val="87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0.9636"/>
  <p:tag name="LATEXADDIN" val="\documentclass{article}&#10;\usepackage{amsmath}&#10;\pagestyle{empty}&#10;\begin{document}&#10;&#10;$&#10;2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0.9636"/>
  <p:tag name="LATEXADDIN" val="\documentclass{article}&#10;\usepackage{amsmath}&#10;\pagestyle{empty}&#10;\begin{document}&#10;&#10;$&#10;2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744.6569"/>
  <p:tag name="LATEXADDIN" val="\documentclass{article}&#10;\usepackage{amsmath}&#10;\pagestyle{empty}&#10;\begin{document}&#10;&#10;$&#10;20Hz+10Hz&#10;$&#10;&#10;&#10;&#10;\end{document}"/>
  <p:tag name="IGUANATEXSIZE" val="20"/>
  <p:tag name="IGUANATEXCURSOR" val="88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740.1575"/>
  <p:tag name="LATEXADDIN" val="\documentclass{article}&#10;\usepackage{amsmath}&#10;\pagestyle{empty}&#10;\begin{document}&#10;&#10;$&#10;10Hz+1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6.4642"/>
  <p:tag name="LATEXADDIN" val="\documentclass{article}&#10;\usepackage{amsmath}&#10;\pagestyle{empty}&#10;\begin{document}&#10;&#10;$&#10;1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0.9636"/>
  <p:tag name="LATEXADDIN" val="\documentclass{article}&#10;\usepackage{amsmath}&#10;\pagestyle{empty}&#10;\begin{document}&#10;&#10;$&#10;2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2.6921"/>
  <p:tag name="LATEXADDIN" val="\documentclass{article}&#10;\usepackage{amsmath}&#10;\pagestyle{empty}&#10;\begin{document}&#10;&#10;&#10;$&#10;1300m/s&#10;$&#10;&#10;\end{document}"/>
  <p:tag name="IGUANATEXSIZE" val="20"/>
  <p:tag name="IGUANATEXCURSOR" val="86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4.9494"/>
  <p:tag name="LATEXADDIN" val="\documentclass{article}&#10;\usepackage{amsmath}&#10;\pagestyle{empty}&#10;\begin{document}&#10;&#10;&#10;$&#10;500m/s&#10;$&#10;&#10;\end{document}"/>
  <p:tag name="IGUANATEXSIZE" val="20"/>
  <p:tag name="IGUANATEXCURSOR" val="90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2.6921"/>
  <p:tag name="LATEXADDIN" val="\documentclass{article}&#10;\usepackage{amsmath}&#10;\pagestyle{empty}&#10;\begin{document}&#10;&#10;&#10;$&#10;1000m/s&#10;$&#10;&#10;\end{document}"/>
  <p:tag name="IGUANATEXSIZE" val="20"/>
  <p:tag name="IGUANATEXCURSOR" val="86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6.4642"/>
  <p:tag name="LATEXADDIN" val="\documentclass{article}&#10;\usepackage{amsmath}&#10;\pagestyle{empty}&#10;\begin{document}&#10;&#10;$&#10;1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6.4642"/>
  <p:tag name="LATEXADDIN" val="\documentclass{article}&#10;\usepackage{amsmath}&#10;\pagestyle{empty}&#10;\begin{document}&#10;&#10;$&#10;1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6.4642"/>
  <p:tag name="LATEXADDIN" val="\documentclass{article}&#10;\usepackage{amsmath}&#10;\pagestyle{empty}&#10;\begin{document}&#10;&#10;$&#10;1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6.4642"/>
  <p:tag name="LATEXADDIN" val="\documentclass{article}&#10;\usepackage{amsmath}&#10;\pagestyle{empty}&#10;\begin{document}&#10;&#10;$&#10;1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6.4642"/>
  <p:tag name="LATEXADDIN" val="\documentclass{article}&#10;\usepackage{amsmath}&#10;\pagestyle{empty}&#10;\begin{document}&#10;&#10;$&#10;1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6.4642"/>
  <p:tag name="LATEXADDIN" val="\documentclass{article}&#10;\usepackage{amsmath}&#10;\pagestyle{empty}&#10;\begin{document}&#10;&#10;$&#10;10Hz&#10;$&#10;&#10;&#10;&#10;\end{document}"/>
  <p:tag name="IGUANATEXSIZE" val="20"/>
  <p:tag name="IGUANATEXCURSOR" val="84"/>
  <p:tag name="TRANSPARENCY" val="True"/>
  <p:tag name="FILENAME" val=""/>
  <p:tag name="LATEXENGINEID" val="0"/>
  <p:tag name="TEMPFOLDER" val="C:\pptaddin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26166</TotalTime>
  <Words>552</Words>
  <Application>Microsoft Office PowerPoint</Application>
  <PresentationFormat>宽屏</PresentationFormat>
  <Paragraphs>193</Paragraphs>
  <Slides>51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黑体</vt:lpstr>
      <vt:lpstr>华文细黑</vt:lpstr>
      <vt:lpstr>楷体</vt:lpstr>
      <vt:lpstr>宋体</vt:lpstr>
      <vt:lpstr>微软雅黑</vt:lpstr>
      <vt:lpstr>Arial</vt:lpstr>
      <vt:lpstr>Calibri</vt:lpstr>
      <vt:lpstr>Times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 wave mode decoupling for seismic imaging and inversion</dc:title>
  <dc:creator>cjb</dc:creator>
  <cp:lastModifiedBy>Administrator</cp:lastModifiedBy>
  <cp:revision>2594</cp:revision>
  <dcterms:created xsi:type="dcterms:W3CDTF">2015-03-05T05:37:48Z</dcterms:created>
  <dcterms:modified xsi:type="dcterms:W3CDTF">2023-05-21T08:19:03Z</dcterms:modified>
</cp:coreProperties>
</file>